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9" r:id="rId2"/>
    <p:sldId id="287" r:id="rId3"/>
    <p:sldId id="289" r:id="rId4"/>
    <p:sldId id="303" r:id="rId5"/>
    <p:sldId id="292" r:id="rId6"/>
    <p:sldId id="310" r:id="rId7"/>
    <p:sldId id="290" r:id="rId8"/>
    <p:sldId id="306" r:id="rId9"/>
    <p:sldId id="305" r:id="rId10"/>
    <p:sldId id="291" r:id="rId11"/>
    <p:sldId id="293" r:id="rId12"/>
    <p:sldId id="294" r:id="rId13"/>
    <p:sldId id="309" r:id="rId14"/>
    <p:sldId id="296" r:id="rId15"/>
    <p:sldId id="295" r:id="rId16"/>
    <p:sldId id="313" r:id="rId17"/>
    <p:sldId id="307" r:id="rId18"/>
    <p:sldId id="301" r:id="rId19"/>
    <p:sldId id="311" r:id="rId20"/>
    <p:sldId id="302" r:id="rId21"/>
    <p:sldId id="297" r:id="rId22"/>
    <p:sldId id="298" r:id="rId23"/>
    <p:sldId id="299" r:id="rId24"/>
    <p:sldId id="300" r:id="rId25"/>
    <p:sldId id="312" r:id="rId26"/>
    <p:sldId id="308" r:id="rId27"/>
    <p:sldId id="277" r:id="rId2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072"/>
    <a:srgbClr val="5EA59A"/>
    <a:srgbClr val="82D5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86667" autoAdjust="0"/>
  </p:normalViewPr>
  <p:slideViewPr>
    <p:cSldViewPr snapToGrid="0" snapToObjects="1">
      <p:cViewPr varScale="1">
        <p:scale>
          <a:sx n="54" d="100"/>
          <a:sy n="54" d="100"/>
        </p:scale>
        <p:origin x="1770" y="66"/>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A7CB8-9DD6-A34C-BEB0-8708A9570248}" type="datetimeFigureOut">
              <a:rPr lang="nb-NO" smtClean="0"/>
              <a:t>08.08.2022</a:t>
            </a:fld>
            <a:endParaRPr lang="nb-NO" dirty="0"/>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AB561-F009-474D-B521-9879FA941B67}" type="slidenum">
              <a:rPr lang="nb-NO" smtClean="0"/>
              <a:t>‹#›</a:t>
            </a:fld>
            <a:endParaRPr lang="nb-NO" dirty="0"/>
          </a:p>
        </p:txBody>
      </p:sp>
    </p:spTree>
    <p:extLst>
      <p:ext uri="{BB962C8B-B14F-4D97-AF65-F5344CB8AC3E}">
        <p14:creationId xmlns:p14="http://schemas.microsoft.com/office/powerpoint/2010/main" val="4265755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a:t>
            </a:fld>
            <a:endParaRPr lang="nb-NO" dirty="0"/>
          </a:p>
        </p:txBody>
      </p:sp>
    </p:spTree>
    <p:extLst>
      <p:ext uri="{BB962C8B-B14F-4D97-AF65-F5344CB8AC3E}">
        <p14:creationId xmlns:p14="http://schemas.microsoft.com/office/powerpoint/2010/main" val="394124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10</a:t>
            </a:fld>
            <a:endParaRPr lang="nb-NO" dirty="0"/>
          </a:p>
        </p:txBody>
      </p:sp>
    </p:spTree>
    <p:extLst>
      <p:ext uri="{BB962C8B-B14F-4D97-AF65-F5344CB8AC3E}">
        <p14:creationId xmlns:p14="http://schemas.microsoft.com/office/powerpoint/2010/main" val="123970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11</a:t>
            </a:fld>
            <a:endParaRPr lang="nb-NO" dirty="0"/>
          </a:p>
        </p:txBody>
      </p:sp>
    </p:spTree>
    <p:extLst>
      <p:ext uri="{BB962C8B-B14F-4D97-AF65-F5344CB8AC3E}">
        <p14:creationId xmlns:p14="http://schemas.microsoft.com/office/powerpoint/2010/main" val="58955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12</a:t>
            </a:fld>
            <a:endParaRPr lang="nb-NO" dirty="0"/>
          </a:p>
        </p:txBody>
      </p:sp>
    </p:spTree>
    <p:extLst>
      <p:ext uri="{BB962C8B-B14F-4D97-AF65-F5344CB8AC3E}">
        <p14:creationId xmlns:p14="http://schemas.microsoft.com/office/powerpoint/2010/main" val="58144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13</a:t>
            </a:fld>
            <a:endParaRPr lang="nb-NO" dirty="0"/>
          </a:p>
        </p:txBody>
      </p:sp>
    </p:spTree>
    <p:extLst>
      <p:ext uri="{BB962C8B-B14F-4D97-AF65-F5344CB8AC3E}">
        <p14:creationId xmlns:p14="http://schemas.microsoft.com/office/powerpoint/2010/main" val="102230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14</a:t>
            </a:fld>
            <a:endParaRPr lang="nb-NO" dirty="0"/>
          </a:p>
        </p:txBody>
      </p:sp>
    </p:spTree>
    <p:extLst>
      <p:ext uri="{BB962C8B-B14F-4D97-AF65-F5344CB8AC3E}">
        <p14:creationId xmlns:p14="http://schemas.microsoft.com/office/powerpoint/2010/main" val="416038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15</a:t>
            </a:fld>
            <a:endParaRPr lang="nb-NO" dirty="0"/>
          </a:p>
        </p:txBody>
      </p:sp>
    </p:spTree>
    <p:extLst>
      <p:ext uri="{BB962C8B-B14F-4D97-AF65-F5344CB8AC3E}">
        <p14:creationId xmlns:p14="http://schemas.microsoft.com/office/powerpoint/2010/main" val="67072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16</a:t>
            </a:fld>
            <a:endParaRPr lang="nb-NO" dirty="0"/>
          </a:p>
        </p:txBody>
      </p:sp>
    </p:spTree>
    <p:extLst>
      <p:ext uri="{BB962C8B-B14F-4D97-AF65-F5344CB8AC3E}">
        <p14:creationId xmlns:p14="http://schemas.microsoft.com/office/powerpoint/2010/main" val="81725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17</a:t>
            </a:fld>
            <a:endParaRPr lang="nb-NO" dirty="0"/>
          </a:p>
        </p:txBody>
      </p:sp>
    </p:spTree>
    <p:extLst>
      <p:ext uri="{BB962C8B-B14F-4D97-AF65-F5344CB8AC3E}">
        <p14:creationId xmlns:p14="http://schemas.microsoft.com/office/powerpoint/2010/main" val="81315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18</a:t>
            </a:fld>
            <a:endParaRPr lang="nb-NO" dirty="0"/>
          </a:p>
        </p:txBody>
      </p:sp>
    </p:spTree>
    <p:extLst>
      <p:ext uri="{BB962C8B-B14F-4D97-AF65-F5344CB8AC3E}">
        <p14:creationId xmlns:p14="http://schemas.microsoft.com/office/powerpoint/2010/main" val="230523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19</a:t>
            </a:fld>
            <a:endParaRPr lang="nb-NO" dirty="0"/>
          </a:p>
        </p:txBody>
      </p:sp>
    </p:spTree>
    <p:extLst>
      <p:ext uri="{BB962C8B-B14F-4D97-AF65-F5344CB8AC3E}">
        <p14:creationId xmlns:p14="http://schemas.microsoft.com/office/powerpoint/2010/main" val="228520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a:t>
            </a:fld>
            <a:endParaRPr lang="nb-NO" dirty="0"/>
          </a:p>
        </p:txBody>
      </p:sp>
    </p:spTree>
    <p:extLst>
      <p:ext uri="{BB962C8B-B14F-4D97-AF65-F5344CB8AC3E}">
        <p14:creationId xmlns:p14="http://schemas.microsoft.com/office/powerpoint/2010/main" val="30140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20</a:t>
            </a:fld>
            <a:endParaRPr lang="nb-NO" dirty="0"/>
          </a:p>
        </p:txBody>
      </p:sp>
    </p:spTree>
    <p:extLst>
      <p:ext uri="{BB962C8B-B14F-4D97-AF65-F5344CB8AC3E}">
        <p14:creationId xmlns:p14="http://schemas.microsoft.com/office/powerpoint/2010/main" val="61127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21</a:t>
            </a:fld>
            <a:endParaRPr lang="nb-NO" dirty="0"/>
          </a:p>
        </p:txBody>
      </p:sp>
    </p:spTree>
    <p:extLst>
      <p:ext uri="{BB962C8B-B14F-4D97-AF65-F5344CB8AC3E}">
        <p14:creationId xmlns:p14="http://schemas.microsoft.com/office/powerpoint/2010/main" val="1926835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22</a:t>
            </a:fld>
            <a:endParaRPr lang="nb-NO" dirty="0"/>
          </a:p>
        </p:txBody>
      </p:sp>
    </p:spTree>
    <p:extLst>
      <p:ext uri="{BB962C8B-B14F-4D97-AF65-F5344CB8AC3E}">
        <p14:creationId xmlns:p14="http://schemas.microsoft.com/office/powerpoint/2010/main" val="234926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23</a:t>
            </a:fld>
            <a:endParaRPr lang="nb-NO" dirty="0"/>
          </a:p>
        </p:txBody>
      </p:sp>
    </p:spTree>
    <p:extLst>
      <p:ext uri="{BB962C8B-B14F-4D97-AF65-F5344CB8AC3E}">
        <p14:creationId xmlns:p14="http://schemas.microsoft.com/office/powerpoint/2010/main" val="92607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24</a:t>
            </a:fld>
            <a:endParaRPr lang="nb-NO" dirty="0"/>
          </a:p>
        </p:txBody>
      </p:sp>
    </p:spTree>
    <p:extLst>
      <p:ext uri="{BB962C8B-B14F-4D97-AF65-F5344CB8AC3E}">
        <p14:creationId xmlns:p14="http://schemas.microsoft.com/office/powerpoint/2010/main" val="361197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25</a:t>
            </a:fld>
            <a:endParaRPr lang="nb-NO" dirty="0"/>
          </a:p>
        </p:txBody>
      </p:sp>
    </p:spTree>
    <p:extLst>
      <p:ext uri="{BB962C8B-B14F-4D97-AF65-F5344CB8AC3E}">
        <p14:creationId xmlns:p14="http://schemas.microsoft.com/office/powerpoint/2010/main" val="1015443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26</a:t>
            </a:fld>
            <a:endParaRPr lang="nb-NO" dirty="0"/>
          </a:p>
        </p:txBody>
      </p:sp>
    </p:spTree>
    <p:extLst>
      <p:ext uri="{BB962C8B-B14F-4D97-AF65-F5344CB8AC3E}">
        <p14:creationId xmlns:p14="http://schemas.microsoft.com/office/powerpoint/2010/main" val="1667240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6AB561-F009-474D-B521-9879FA941B67}" type="slidenum">
              <a:rPr lang="nb-NO" smtClean="0"/>
              <a:t>27</a:t>
            </a:fld>
            <a:endParaRPr lang="nb-NO" dirty="0"/>
          </a:p>
        </p:txBody>
      </p:sp>
    </p:spTree>
    <p:extLst>
      <p:ext uri="{BB962C8B-B14F-4D97-AF65-F5344CB8AC3E}">
        <p14:creationId xmlns:p14="http://schemas.microsoft.com/office/powerpoint/2010/main" val="42004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3</a:t>
            </a:fld>
            <a:endParaRPr lang="nb-NO" dirty="0"/>
          </a:p>
        </p:txBody>
      </p:sp>
    </p:spTree>
    <p:extLst>
      <p:ext uri="{BB962C8B-B14F-4D97-AF65-F5344CB8AC3E}">
        <p14:creationId xmlns:p14="http://schemas.microsoft.com/office/powerpoint/2010/main" val="247921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4</a:t>
            </a:fld>
            <a:endParaRPr lang="nb-NO" dirty="0"/>
          </a:p>
        </p:txBody>
      </p:sp>
    </p:spTree>
    <p:extLst>
      <p:ext uri="{BB962C8B-B14F-4D97-AF65-F5344CB8AC3E}">
        <p14:creationId xmlns:p14="http://schemas.microsoft.com/office/powerpoint/2010/main" val="45180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5</a:t>
            </a:fld>
            <a:endParaRPr lang="nb-NO" dirty="0"/>
          </a:p>
        </p:txBody>
      </p:sp>
    </p:spTree>
    <p:extLst>
      <p:ext uri="{BB962C8B-B14F-4D97-AF65-F5344CB8AC3E}">
        <p14:creationId xmlns:p14="http://schemas.microsoft.com/office/powerpoint/2010/main" val="83553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6</a:t>
            </a:fld>
            <a:endParaRPr lang="nb-NO" dirty="0"/>
          </a:p>
        </p:txBody>
      </p:sp>
    </p:spTree>
    <p:extLst>
      <p:ext uri="{BB962C8B-B14F-4D97-AF65-F5344CB8AC3E}">
        <p14:creationId xmlns:p14="http://schemas.microsoft.com/office/powerpoint/2010/main" val="7934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7</a:t>
            </a:fld>
            <a:endParaRPr lang="nb-NO" dirty="0"/>
          </a:p>
        </p:txBody>
      </p:sp>
    </p:spTree>
    <p:extLst>
      <p:ext uri="{BB962C8B-B14F-4D97-AF65-F5344CB8AC3E}">
        <p14:creationId xmlns:p14="http://schemas.microsoft.com/office/powerpoint/2010/main" val="92818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8</a:t>
            </a:fld>
            <a:endParaRPr lang="nb-NO" dirty="0"/>
          </a:p>
        </p:txBody>
      </p:sp>
    </p:spTree>
    <p:extLst>
      <p:ext uri="{BB962C8B-B14F-4D97-AF65-F5344CB8AC3E}">
        <p14:creationId xmlns:p14="http://schemas.microsoft.com/office/powerpoint/2010/main" val="408077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C22B65-41E5-47EC-81A3-F4A00AF84C7A}" type="slidenum">
              <a:rPr lang="nb-NO" smtClean="0"/>
              <a:t>9</a:t>
            </a:fld>
            <a:endParaRPr lang="nb-NO" dirty="0"/>
          </a:p>
        </p:txBody>
      </p:sp>
    </p:spTree>
    <p:extLst>
      <p:ext uri="{BB962C8B-B14F-4D97-AF65-F5344CB8AC3E}">
        <p14:creationId xmlns:p14="http://schemas.microsoft.com/office/powerpoint/2010/main" val="18714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09FB2D-792B-0E4A-95C1-38BC86977916}"/>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40ABD093-7921-9F49-BB6A-46C60F7D74A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5646E875-0C68-9A47-9D18-3E2FB3A44FC7}"/>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AA7DCB67-76ED-004E-AE8E-C0E7E4B358A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16BF885D-2197-3149-9472-C144126D4E94}"/>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241943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B27C3A-38E1-C942-B151-E357F6DF084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CE13344-7E17-BF4D-BF21-65F2C151871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52DE7B-AAE6-9D40-B273-4105524585DF}"/>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ADE1E771-2FD8-934D-95C2-22A0D318669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866C970A-483D-8444-BE90-01E1ABA4AF25}"/>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33011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1600F1B-EE81-2D4F-A5B6-460FFA7E1FF3}"/>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0ADD394-72BC-294A-A97A-7948FC5191E3}"/>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B56FD0-568E-2E44-8B55-7BAA658C5F55}"/>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443D9F02-B62C-BF40-B03D-6646B5D03CB6}"/>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CC262CEC-6264-EE4E-B88C-8040A375A92B}"/>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348608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18B11A-7908-F340-923B-B3259B544F7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9094728-3BA0-E441-A7F9-23AC75EED81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5F7B51A-9FB7-F142-87F9-5AA338D4F375}"/>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8EEDB316-87A8-2841-BAB4-E246F2F56062}"/>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AC2789E5-0DA8-0E46-B7FA-C62A152948FD}"/>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428295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2F764C-230C-E349-B399-2622B2DDD8BA}"/>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AA61A44C-618F-EC4B-A5FD-48E31BBE41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9966155-EE43-F147-B70E-C32887E8AD8D}"/>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1C9D7D77-0A58-5A48-A296-62373BEF9707}"/>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ABC84EFE-9603-FE40-89AA-48CF2297A21F}"/>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163016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2EC11D-FA8A-D14F-A3EB-6BFA08B56B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10F9F7B-1EE2-9645-BA0E-80C27C91907E}"/>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5F162FE-01B0-3944-9B83-2F59A502F3A7}"/>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6E917C2-2F7C-F447-BEF3-2FEBA5A9F1E5}"/>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6" name="Plassholder for bunntekst 5">
            <a:extLst>
              <a:ext uri="{FF2B5EF4-FFF2-40B4-BE49-F238E27FC236}">
                <a16:creationId xmlns:a16="http://schemas.microsoft.com/office/drawing/2014/main" id="{A323EBAF-DA00-0A4A-8EEB-2D4DBCF54445}"/>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F121A880-B745-B14A-88B0-29A4A353DC9B}"/>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76506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5FD6C7-80C8-984D-8B74-06B1218BACE6}"/>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81F2AA3-CF38-344F-8FCC-247512D399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F121372-48E1-4642-96B2-8B776851B52E}"/>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FDD1B01-F8C4-E843-B360-586198DBFE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9B46FF7-6679-4040-A2AA-9BA84FC0152E}"/>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5900E40-937E-814D-BC49-43442B6FF44E}"/>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8" name="Plassholder for bunntekst 7">
            <a:extLst>
              <a:ext uri="{FF2B5EF4-FFF2-40B4-BE49-F238E27FC236}">
                <a16:creationId xmlns:a16="http://schemas.microsoft.com/office/drawing/2014/main" id="{8A320F4D-C185-3E41-863A-357991BBB870}"/>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0760BCD1-BFC6-1A42-BB21-5E12767AE6C2}"/>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94344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F0770F-7E00-2146-A7A8-5D22B04D558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84CAC4A-1A19-9B48-9A78-32B1C14E6172}"/>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4" name="Plassholder for bunntekst 3">
            <a:extLst>
              <a:ext uri="{FF2B5EF4-FFF2-40B4-BE49-F238E27FC236}">
                <a16:creationId xmlns:a16="http://schemas.microsoft.com/office/drawing/2014/main" id="{6D450E6B-ADE2-5F4B-900C-316C1833C354}"/>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145A58F-29B6-BA46-A723-657767406A56}"/>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34394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A671D57-F2A6-7A48-B768-6D9E3C8A5532}"/>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3" name="Plassholder for bunntekst 2">
            <a:extLst>
              <a:ext uri="{FF2B5EF4-FFF2-40B4-BE49-F238E27FC236}">
                <a16:creationId xmlns:a16="http://schemas.microsoft.com/office/drawing/2014/main" id="{95122861-5B71-BB4B-B4C9-C6606DBE234D}"/>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91875886-AA5A-6349-B0D4-5A2F36633FB7}"/>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1639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010CED-15D4-9242-827C-3340238D744A}"/>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A1C28263-8AD9-3742-B732-32F21C16B2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66D81D-E98A-0640-9893-9F1780103A1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4FFF89E-9635-8C43-9F92-36B275B87A15}"/>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6" name="Plassholder for bunntekst 5">
            <a:extLst>
              <a:ext uri="{FF2B5EF4-FFF2-40B4-BE49-F238E27FC236}">
                <a16:creationId xmlns:a16="http://schemas.microsoft.com/office/drawing/2014/main" id="{8E88B205-5BB8-A842-8F69-A702FC078A34}"/>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2A9994E4-26CC-F44D-B798-3F5211C3F3B7}"/>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354421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2F6C13-AB6D-B74D-850B-7F564926003C}"/>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A2732816-A89A-4242-93E3-CA2F121812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37AFDCD9-99F1-A04B-88F2-EB8541700A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AFAFF3D-0007-4545-8879-FE4FCD018734}"/>
              </a:ext>
            </a:extLst>
          </p:cNvPr>
          <p:cNvSpPr>
            <a:spLocks noGrp="1"/>
          </p:cNvSpPr>
          <p:nvPr>
            <p:ph type="dt" sz="half" idx="10"/>
          </p:nvPr>
        </p:nvSpPr>
        <p:spPr/>
        <p:txBody>
          <a:bodyPr/>
          <a:lstStyle/>
          <a:p>
            <a:fld id="{D8F8481A-EC02-D64F-8E5A-B86FB5A45611}" type="datetimeFigureOut">
              <a:rPr lang="nb-NO" smtClean="0"/>
              <a:t>08.08.2022</a:t>
            </a:fld>
            <a:endParaRPr lang="nb-NO" dirty="0"/>
          </a:p>
        </p:txBody>
      </p:sp>
      <p:sp>
        <p:nvSpPr>
          <p:cNvPr id="6" name="Plassholder for bunntekst 5">
            <a:extLst>
              <a:ext uri="{FF2B5EF4-FFF2-40B4-BE49-F238E27FC236}">
                <a16:creationId xmlns:a16="http://schemas.microsoft.com/office/drawing/2014/main" id="{79F2936C-8AED-AE40-86BC-897EC863A8FF}"/>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4F70A675-79FD-7A43-9098-C4CF454B25F3}"/>
              </a:ext>
            </a:extLst>
          </p:cNvPr>
          <p:cNvSpPr>
            <a:spLocks noGrp="1"/>
          </p:cNvSpPr>
          <p:nvPr>
            <p:ph type="sldNum" sz="quarter" idx="12"/>
          </p:nvPr>
        </p:nvSpPr>
        <p:spPr/>
        <p:txBody>
          <a:bodyPr/>
          <a:lstStyle/>
          <a:p>
            <a:fld id="{97273F1A-6225-7946-8412-58751E17CFB7}" type="slidenum">
              <a:rPr lang="nb-NO" smtClean="0"/>
              <a:t>‹#›</a:t>
            </a:fld>
            <a:endParaRPr lang="nb-NO" dirty="0"/>
          </a:p>
        </p:txBody>
      </p:sp>
    </p:spTree>
    <p:extLst>
      <p:ext uri="{BB962C8B-B14F-4D97-AF65-F5344CB8AC3E}">
        <p14:creationId xmlns:p14="http://schemas.microsoft.com/office/powerpoint/2010/main" val="397487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7769923-5D4D-0C40-9411-219F43DD09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E196B5F-BE87-6942-91D5-3C4597C207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18DC45A-2545-DF45-97C4-DD098F93A4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F8481A-EC02-D64F-8E5A-B86FB5A45611}" type="datetimeFigureOut">
              <a:rPr lang="nb-NO" smtClean="0"/>
              <a:t>08.08.2022</a:t>
            </a:fld>
            <a:endParaRPr lang="nb-NO" dirty="0"/>
          </a:p>
        </p:txBody>
      </p:sp>
      <p:sp>
        <p:nvSpPr>
          <p:cNvPr id="5" name="Plassholder for bunntekst 4">
            <a:extLst>
              <a:ext uri="{FF2B5EF4-FFF2-40B4-BE49-F238E27FC236}">
                <a16:creationId xmlns:a16="http://schemas.microsoft.com/office/drawing/2014/main" id="{375ADEA3-3F3C-CD4E-90A0-56424CC6FE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4F6B08C9-BA93-A049-BD2E-3A665FC7B6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273F1A-6225-7946-8412-58751E17CFB7}" type="slidenum">
              <a:rPr lang="nb-NO" smtClean="0"/>
              <a:t>‹#›</a:t>
            </a:fld>
            <a:endParaRPr lang="nb-NO" dirty="0"/>
          </a:p>
        </p:txBody>
      </p:sp>
    </p:spTree>
    <p:extLst>
      <p:ext uri="{BB962C8B-B14F-4D97-AF65-F5344CB8AC3E}">
        <p14:creationId xmlns:p14="http://schemas.microsoft.com/office/powerpoint/2010/main" val="459962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http://tv-research.tns-gallup.no/webshop/images/thumbs/0000127_125.gif" TargetMode="External"/><Relationship Id="rId5" Type="http://schemas.openxmlformats.org/officeDocument/2006/relationships/image" Target="../media/image33.png"/><Relationship Id="rId4" Type="http://schemas.openxmlformats.org/officeDocument/2006/relationships/hyperlink" Target="http://tv-research.tns-gallup.no/webshop/products/66-rosendahl-grand-cru-bordeaux-vinglass.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hyperlink" Target="mailto:Marianne.wang@strommes.n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5072"/>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6A2CE32-D694-B84B-9494-CFB5D0A92B6B}"/>
              </a:ext>
            </a:extLst>
          </p:cNvPr>
          <p:cNvPicPr>
            <a:picLocks noChangeAspect="1"/>
          </p:cNvPicPr>
          <p:nvPr/>
        </p:nvPicPr>
        <p:blipFill rotWithShape="1">
          <a:blip r:embed="rId3"/>
          <a:srcRect l="45090" r="18321"/>
          <a:stretch/>
        </p:blipFill>
        <p:spPr>
          <a:xfrm>
            <a:off x="0" y="-12776"/>
            <a:ext cx="4467828" cy="6870776"/>
          </a:xfrm>
          <a:prstGeom prst="rect">
            <a:avLst/>
          </a:prstGeom>
        </p:spPr>
      </p:pic>
      <p:pic>
        <p:nvPicPr>
          <p:cNvPr id="3" name="Bilde 2">
            <a:extLst>
              <a:ext uri="{FF2B5EF4-FFF2-40B4-BE49-F238E27FC236}">
                <a16:creationId xmlns:a16="http://schemas.microsoft.com/office/drawing/2014/main" id="{9EA94EA9-B0C3-5845-8F05-E68EFE75E721}"/>
              </a:ext>
            </a:extLst>
          </p:cNvPr>
          <p:cNvPicPr>
            <a:picLocks noChangeAspect="1"/>
          </p:cNvPicPr>
          <p:nvPr/>
        </p:nvPicPr>
        <p:blipFill>
          <a:blip r:embed="rId4"/>
          <a:stretch>
            <a:fillRect/>
          </a:stretch>
        </p:blipFill>
        <p:spPr>
          <a:xfrm>
            <a:off x="782831" y="3371850"/>
            <a:ext cx="2222500" cy="2997200"/>
          </a:xfrm>
          <a:prstGeom prst="rect">
            <a:avLst/>
          </a:prstGeom>
        </p:spPr>
      </p:pic>
      <p:sp>
        <p:nvSpPr>
          <p:cNvPr id="15" name="textruta 3">
            <a:extLst>
              <a:ext uri="{FF2B5EF4-FFF2-40B4-BE49-F238E27FC236}">
                <a16:creationId xmlns:a16="http://schemas.microsoft.com/office/drawing/2014/main" id="{EB3BE22B-B93D-2A41-9B78-E368A4ECA281}"/>
              </a:ext>
            </a:extLst>
          </p:cNvPr>
          <p:cNvSpPr txBox="1">
            <a:spLocks noGrp="1"/>
          </p:cNvSpPr>
          <p:nvPr>
            <p:ph type="title"/>
          </p:nvPr>
        </p:nvSpPr>
        <p:spPr>
          <a:xfrm>
            <a:off x="4467828" y="2229774"/>
            <a:ext cx="4676172" cy="659924"/>
          </a:xfrm>
          <a:prstGeom prst="rect">
            <a:avLst/>
          </a:prstGeom>
          <a:noFill/>
        </p:spPr>
        <p:txBody>
          <a:bodyPr wrap="square" rtlCol="0">
            <a:spAutoFit/>
          </a:bodyPr>
          <a:lstStyle/>
          <a:p>
            <a:pPr algn="ctr"/>
            <a:r>
              <a:rPr lang="sv-SE" sz="4000" b="1" dirty="0">
                <a:solidFill>
                  <a:schemeClr val="bg1"/>
                </a:solidFill>
                <a:latin typeface="Arial Narrow" panose="020B0604020202020204" pitchFamily="34" charset="0"/>
                <a:ea typeface="Helvetica" charset="0"/>
                <a:cs typeface="Arial Narrow" panose="020B0604020202020204" pitchFamily="34" charset="0"/>
              </a:rPr>
              <a:t>FSF</a:t>
            </a:r>
            <a:r>
              <a:rPr lang="sv-SE" sz="4000" b="1" dirty="0">
                <a:solidFill>
                  <a:schemeClr val="bg1"/>
                </a:solidFill>
                <a:ea typeface="Helvetica" charset="0"/>
                <a:cs typeface="Helvetica" charset="0"/>
              </a:rPr>
              <a:t> </a:t>
            </a:r>
          </a:p>
        </p:txBody>
      </p:sp>
      <p:cxnSp>
        <p:nvCxnSpPr>
          <p:cNvPr id="16" name="Rett linje 15">
            <a:extLst>
              <a:ext uri="{FF2B5EF4-FFF2-40B4-BE49-F238E27FC236}">
                <a16:creationId xmlns:a16="http://schemas.microsoft.com/office/drawing/2014/main" id="{E669ED04-BA25-3B4B-85E2-7C6A8AAA387D}"/>
              </a:ext>
            </a:extLst>
          </p:cNvPr>
          <p:cNvCxnSpPr>
            <a:cxnSpLocks/>
          </p:cNvCxnSpPr>
          <p:nvPr/>
        </p:nvCxnSpPr>
        <p:spPr>
          <a:xfrm flipH="1">
            <a:off x="4145826" y="2116283"/>
            <a:ext cx="766618" cy="76661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1753D783-D6F5-4842-823E-2EB56D3CB848}"/>
              </a:ext>
            </a:extLst>
          </p:cNvPr>
          <p:cNvPicPr>
            <a:picLocks noChangeAspect="1"/>
          </p:cNvPicPr>
          <p:nvPr/>
        </p:nvPicPr>
        <p:blipFill>
          <a:blip r:embed="rId5"/>
          <a:stretch>
            <a:fillRect/>
          </a:stretch>
        </p:blipFill>
        <p:spPr>
          <a:xfrm>
            <a:off x="7961081" y="4776398"/>
            <a:ext cx="859646" cy="1764143"/>
          </a:xfrm>
          <a:prstGeom prst="rect">
            <a:avLst/>
          </a:prstGeom>
        </p:spPr>
      </p:pic>
    </p:spTree>
    <p:extLst>
      <p:ext uri="{BB962C8B-B14F-4D97-AF65-F5344CB8AC3E}">
        <p14:creationId xmlns:p14="http://schemas.microsoft.com/office/powerpoint/2010/main" val="56679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340065"/>
            <a:ext cx="4433471" cy="3305520"/>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Tovet sitteunderlag. Format 45 x 45 cm</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Elg vare nr AKD3330007</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Ekorn vare nr AKD3330029</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Rev vare nr AKD3330030</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Isbjørn vare nr AKD3330031</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Hjort vare nr AKD3330032</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8" name="Picture 2">
            <a:extLst>
              <a:ext uri="{FF2B5EF4-FFF2-40B4-BE49-F238E27FC236}">
                <a16:creationId xmlns:a16="http://schemas.microsoft.com/office/drawing/2014/main" id="{64A80204-8681-42C2-AFDD-C6BC82E9D5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152" y="3645585"/>
            <a:ext cx="3365696" cy="259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0E4C5D00-9625-4791-865F-BAFCC39944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9196" y="4323047"/>
            <a:ext cx="1524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79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360147"/>
            <a:ext cx="4433471" cy="4081117"/>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Termoflaske 0,5 liter. Holder på varme og kulde i 12 timer</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rød varenr AKD3330005</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Blå varenr AKD3330006</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7" name="Bilde 6">
            <a:extLst>
              <a:ext uri="{FF2B5EF4-FFF2-40B4-BE49-F238E27FC236}">
                <a16:creationId xmlns:a16="http://schemas.microsoft.com/office/drawing/2014/main" id="{CB36CF45-AB62-4E1A-A463-8DA4E46363C4}"/>
              </a:ext>
            </a:extLst>
          </p:cNvPr>
          <p:cNvPicPr>
            <a:picLocks noChangeAspect="1"/>
          </p:cNvPicPr>
          <p:nvPr/>
        </p:nvPicPr>
        <p:blipFill>
          <a:blip r:embed="rId4"/>
          <a:stretch>
            <a:fillRect/>
          </a:stretch>
        </p:blipFill>
        <p:spPr>
          <a:xfrm>
            <a:off x="2532162" y="2777154"/>
            <a:ext cx="1538605" cy="3721100"/>
          </a:xfrm>
          <a:prstGeom prst="rect">
            <a:avLst/>
          </a:prstGeom>
        </p:spPr>
      </p:pic>
      <p:pic>
        <p:nvPicPr>
          <p:cNvPr id="12" name="Bilde 11">
            <a:extLst>
              <a:ext uri="{FF2B5EF4-FFF2-40B4-BE49-F238E27FC236}">
                <a16:creationId xmlns:a16="http://schemas.microsoft.com/office/drawing/2014/main" id="{A6562F69-A312-4584-8662-C1C5CDE7915C}"/>
              </a:ext>
            </a:extLst>
          </p:cNvPr>
          <p:cNvPicPr>
            <a:picLocks noChangeAspect="1"/>
          </p:cNvPicPr>
          <p:nvPr/>
        </p:nvPicPr>
        <p:blipFill>
          <a:blip r:embed="rId5"/>
          <a:stretch>
            <a:fillRect/>
          </a:stretch>
        </p:blipFill>
        <p:spPr>
          <a:xfrm>
            <a:off x="4421106" y="2750597"/>
            <a:ext cx="1559560" cy="3651250"/>
          </a:xfrm>
          <a:prstGeom prst="rect">
            <a:avLst/>
          </a:prstGeom>
        </p:spPr>
      </p:pic>
    </p:spTree>
    <p:extLst>
      <p:ext uri="{BB962C8B-B14F-4D97-AF65-F5344CB8AC3E}">
        <p14:creationId xmlns:p14="http://schemas.microsoft.com/office/powerpoint/2010/main" val="379682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360147"/>
            <a:ext cx="4433471" cy="4081117"/>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Stor sammenleggbar bag i nylon.</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Format 70x40x40 cm, sammenbrettet: 27x14 cm</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Varenr </a:t>
            </a:r>
            <a:r>
              <a:rPr lang="nb-NO" sz="1600" b="0" i="0" dirty="0">
                <a:solidFill>
                  <a:srgbClr val="5F5F63"/>
                </a:solidFill>
                <a:effectLst/>
                <a:latin typeface="+mn-lt"/>
              </a:rPr>
              <a:t>SYT016</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8" name="Bilde 7">
            <a:extLst>
              <a:ext uri="{FF2B5EF4-FFF2-40B4-BE49-F238E27FC236}">
                <a16:creationId xmlns:a16="http://schemas.microsoft.com/office/drawing/2014/main" id="{4944F635-BBEF-4F2C-8407-250CAFA142B9}"/>
              </a:ext>
            </a:extLst>
          </p:cNvPr>
          <p:cNvPicPr>
            <a:picLocks noChangeAspect="1"/>
          </p:cNvPicPr>
          <p:nvPr/>
        </p:nvPicPr>
        <p:blipFill>
          <a:blip r:embed="rId4"/>
          <a:stretch>
            <a:fillRect/>
          </a:stretch>
        </p:blipFill>
        <p:spPr>
          <a:xfrm>
            <a:off x="3758596" y="3429000"/>
            <a:ext cx="2856698" cy="2836176"/>
          </a:xfrm>
          <a:prstGeom prst="rect">
            <a:avLst/>
          </a:prstGeom>
        </p:spPr>
      </p:pic>
    </p:spTree>
    <p:extLst>
      <p:ext uri="{BB962C8B-B14F-4D97-AF65-F5344CB8AC3E}">
        <p14:creationId xmlns:p14="http://schemas.microsoft.com/office/powerpoint/2010/main" val="111191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75646"/>
            <a:ext cx="4433471" cy="3250121"/>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5 medlemmer (kr 150,-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6146" name="Picture 2">
            <a:extLst>
              <a:ext uri="{FF2B5EF4-FFF2-40B4-BE49-F238E27FC236}">
                <a16:creationId xmlns:a16="http://schemas.microsoft.com/office/drawing/2014/main" id="{3400ED91-F5AC-4885-99C4-C48332AA0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822" y="2274107"/>
            <a:ext cx="4990732" cy="417666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D2DFC6B6-478E-40EC-8EA7-749D3EBCBF63}"/>
              </a:ext>
            </a:extLst>
          </p:cNvPr>
          <p:cNvPicPr>
            <a:picLocks noChangeAspect="1"/>
          </p:cNvPicPr>
          <p:nvPr/>
        </p:nvPicPr>
        <p:blipFill>
          <a:blip r:embed="rId5"/>
          <a:stretch>
            <a:fillRect/>
          </a:stretch>
        </p:blipFill>
        <p:spPr>
          <a:xfrm>
            <a:off x="2036358" y="1323262"/>
            <a:ext cx="2362200" cy="657225"/>
          </a:xfrm>
          <a:prstGeom prst="rect">
            <a:avLst/>
          </a:prstGeom>
        </p:spPr>
      </p:pic>
      <p:pic>
        <p:nvPicPr>
          <p:cNvPr id="5" name="Bilde 4">
            <a:extLst>
              <a:ext uri="{FF2B5EF4-FFF2-40B4-BE49-F238E27FC236}">
                <a16:creationId xmlns:a16="http://schemas.microsoft.com/office/drawing/2014/main" id="{58D519F7-ADC3-4851-A561-A895211644B2}"/>
              </a:ext>
            </a:extLst>
          </p:cNvPr>
          <p:cNvPicPr>
            <a:picLocks noChangeAspect="1"/>
          </p:cNvPicPr>
          <p:nvPr/>
        </p:nvPicPr>
        <p:blipFill>
          <a:blip r:embed="rId6"/>
          <a:stretch>
            <a:fillRect/>
          </a:stretch>
        </p:blipFill>
        <p:spPr>
          <a:xfrm>
            <a:off x="2103404" y="2155045"/>
            <a:ext cx="1828800" cy="238125"/>
          </a:xfrm>
          <a:prstGeom prst="rect">
            <a:avLst/>
          </a:prstGeom>
        </p:spPr>
      </p:pic>
    </p:spTree>
    <p:extLst>
      <p:ext uri="{BB962C8B-B14F-4D97-AF65-F5344CB8AC3E}">
        <p14:creationId xmlns:p14="http://schemas.microsoft.com/office/powerpoint/2010/main" val="385893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637147"/>
            <a:ext cx="4433471" cy="3527119"/>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5 medlemmer (kr 150,-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Toalettmappe i materiale 600 D polyester</a:t>
            </a: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nb-NO" sz="2000" b="1" dirty="0" err="1">
                <a:solidFill>
                  <a:schemeClr val="tx1">
                    <a:lumMod val="75000"/>
                    <a:lumOff val="25000"/>
                  </a:schemeClr>
                </a:solidFill>
                <a:latin typeface="Arial Narrow" panose="020B0604020202020204" pitchFamily="34" charset="0"/>
                <a:ea typeface="Helvetica" charset="0"/>
                <a:cs typeface="Arial Narrow" panose="020B0604020202020204" pitchFamily="34" charset="0"/>
              </a:rPr>
              <a:t>Artnr</a:t>
            </a:r>
            <a: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 SY2227 </a:t>
            </a: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8" name="Bilde 7">
            <a:extLst>
              <a:ext uri="{FF2B5EF4-FFF2-40B4-BE49-F238E27FC236}">
                <a16:creationId xmlns:a16="http://schemas.microsoft.com/office/drawing/2014/main" id="{94146ACB-E12C-40E0-873E-40D5350469D4}"/>
              </a:ext>
            </a:extLst>
          </p:cNvPr>
          <p:cNvPicPr>
            <a:picLocks noChangeAspect="1"/>
          </p:cNvPicPr>
          <p:nvPr/>
        </p:nvPicPr>
        <p:blipFill>
          <a:blip r:embed="rId4"/>
          <a:stretch>
            <a:fillRect/>
          </a:stretch>
        </p:blipFill>
        <p:spPr>
          <a:xfrm>
            <a:off x="2447565" y="3047808"/>
            <a:ext cx="4248869" cy="2830478"/>
          </a:xfrm>
          <a:prstGeom prst="rect">
            <a:avLst/>
          </a:prstGeom>
        </p:spPr>
      </p:pic>
    </p:spTree>
    <p:extLst>
      <p:ext uri="{BB962C8B-B14F-4D97-AF65-F5344CB8AC3E}">
        <p14:creationId xmlns:p14="http://schemas.microsoft.com/office/powerpoint/2010/main" val="1319100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498647"/>
            <a:ext cx="4433471" cy="3804118"/>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5 medlemmer (kr 250,-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3" name="Bilde 2">
            <a:extLst>
              <a:ext uri="{FF2B5EF4-FFF2-40B4-BE49-F238E27FC236}">
                <a16:creationId xmlns:a16="http://schemas.microsoft.com/office/drawing/2014/main" id="{A2D05B44-C8C0-4810-A215-035268C1639D}"/>
              </a:ext>
            </a:extLst>
          </p:cNvPr>
          <p:cNvPicPr>
            <a:picLocks noChangeAspect="1"/>
          </p:cNvPicPr>
          <p:nvPr/>
        </p:nvPicPr>
        <p:blipFill>
          <a:blip r:embed="rId4"/>
          <a:stretch>
            <a:fillRect/>
          </a:stretch>
        </p:blipFill>
        <p:spPr>
          <a:xfrm>
            <a:off x="2181823" y="1228201"/>
            <a:ext cx="4076700" cy="723900"/>
          </a:xfrm>
          <a:prstGeom prst="rect">
            <a:avLst/>
          </a:prstGeom>
        </p:spPr>
      </p:pic>
      <p:pic>
        <p:nvPicPr>
          <p:cNvPr id="5" name="Bilde 4">
            <a:extLst>
              <a:ext uri="{FF2B5EF4-FFF2-40B4-BE49-F238E27FC236}">
                <a16:creationId xmlns:a16="http://schemas.microsoft.com/office/drawing/2014/main" id="{8F698464-D676-49E8-BFFA-669B81F3EC40}"/>
              </a:ext>
            </a:extLst>
          </p:cNvPr>
          <p:cNvPicPr>
            <a:picLocks noChangeAspect="1"/>
          </p:cNvPicPr>
          <p:nvPr/>
        </p:nvPicPr>
        <p:blipFill>
          <a:blip r:embed="rId5"/>
          <a:stretch>
            <a:fillRect/>
          </a:stretch>
        </p:blipFill>
        <p:spPr>
          <a:xfrm>
            <a:off x="2265171" y="2054417"/>
            <a:ext cx="1619250" cy="257175"/>
          </a:xfrm>
          <a:prstGeom prst="rect">
            <a:avLst/>
          </a:prstGeom>
        </p:spPr>
      </p:pic>
      <p:pic>
        <p:nvPicPr>
          <p:cNvPr id="4098" name="Picture 2">
            <a:extLst>
              <a:ext uri="{FF2B5EF4-FFF2-40B4-BE49-F238E27FC236}">
                <a16:creationId xmlns:a16="http://schemas.microsoft.com/office/drawing/2014/main" id="{A8A45E59-7CAA-42DB-AC4B-B7D014EBC8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5835" y="2549531"/>
            <a:ext cx="4894638" cy="41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3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200215"/>
            <a:ext cx="4433471" cy="546611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5 medlemmer (kr 250,-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r>
              <a:rPr lang="sv-SE" sz="2000" b="1" dirty="0">
                <a:latin typeface="Arial Narrow" panose="020B0604020202020204" pitchFamily="34" charset="0"/>
                <a:ea typeface="Helvetica" charset="0"/>
                <a:cs typeface="Arial Narrow" panose="020B0604020202020204" pitchFamily="34" charset="0"/>
              </a:rPr>
              <a:t>Le Creuset vinåpner.</a:t>
            </a:r>
            <a:br>
              <a:rPr lang="sv-SE" sz="2000" b="1" dirty="0">
                <a:solidFill>
                  <a:srgbClr val="FF0000"/>
                </a:solidFill>
                <a:latin typeface="Arial Narrow" panose="020B0604020202020204" pitchFamily="34" charset="0"/>
                <a:ea typeface="Helvetica" charset="0"/>
                <a:cs typeface="Arial Narrow" panose="020B0604020202020204" pitchFamily="34" charset="0"/>
              </a:rPr>
            </a:br>
            <a:r>
              <a:rPr lang="nb-NO" sz="2000" b="1" dirty="0">
                <a:latin typeface="Arial Narrow" panose="020B0604020202020204" pitchFamily="34" charset="0"/>
                <a:ea typeface="Helvetica" charset="0"/>
                <a:cs typeface="Arial Narrow" panose="020B0604020202020204" pitchFamily="34" charset="0"/>
              </a:rPr>
              <a:t>En vinåpner som er lett å bruke - dreier åpneren til korken kommer opp av flasken. Folieskjærer for å ta av plastkappen rundt flaskehalsen følger med. 5 års garanti.</a:t>
            </a:r>
            <a:br>
              <a:rPr lang="nb-NO" sz="2000" b="1" dirty="0">
                <a:latin typeface="Arial Narrow" panose="020B0604020202020204" pitchFamily="34" charset="0"/>
                <a:ea typeface="Helvetica" charset="0"/>
                <a:cs typeface="Arial Narrow" panose="020B0604020202020204" pitchFamily="34" charset="0"/>
              </a:rPr>
            </a:br>
            <a:r>
              <a:rPr lang="nb-NO" sz="2000" b="1" dirty="0">
                <a:latin typeface="Arial Narrow" panose="020B0604020202020204" pitchFamily="34" charset="0"/>
                <a:ea typeface="Helvetica" charset="0"/>
                <a:cs typeface="Arial Narrow" panose="020B0604020202020204" pitchFamily="34" charset="0"/>
              </a:rPr>
              <a:t>Art </a:t>
            </a:r>
            <a:r>
              <a:rPr lang="nb-NO" sz="2000" b="1" dirty="0" err="1">
                <a:latin typeface="Arial Narrow" panose="020B0604020202020204" pitchFamily="34" charset="0"/>
                <a:ea typeface="Helvetica" charset="0"/>
                <a:cs typeface="Arial Narrow" panose="020B0604020202020204" pitchFamily="34" charset="0"/>
              </a:rPr>
              <a:t>nr</a:t>
            </a:r>
            <a:r>
              <a:rPr lang="nb-NO" sz="2000" b="1" dirty="0">
                <a:latin typeface="Arial Narrow" panose="020B0604020202020204" pitchFamily="34" charset="0"/>
                <a:ea typeface="Helvetica" charset="0"/>
                <a:cs typeface="Arial Narrow" panose="020B0604020202020204" pitchFamily="34" charset="0"/>
              </a:rPr>
              <a:t> kan501912</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4" name="Bilde 3">
            <a:extLst>
              <a:ext uri="{FF2B5EF4-FFF2-40B4-BE49-F238E27FC236}">
                <a16:creationId xmlns:a16="http://schemas.microsoft.com/office/drawing/2014/main" id="{42DC14AD-1F5D-4490-8965-0F9AB9F856C1}"/>
              </a:ext>
            </a:extLst>
          </p:cNvPr>
          <p:cNvPicPr>
            <a:picLocks noChangeAspect="1"/>
          </p:cNvPicPr>
          <p:nvPr/>
        </p:nvPicPr>
        <p:blipFill>
          <a:blip r:embed="rId4"/>
          <a:stretch>
            <a:fillRect/>
          </a:stretch>
        </p:blipFill>
        <p:spPr>
          <a:xfrm>
            <a:off x="2969808" y="3125665"/>
            <a:ext cx="2857500" cy="2857500"/>
          </a:xfrm>
          <a:prstGeom prst="rect">
            <a:avLst/>
          </a:prstGeom>
        </p:spPr>
      </p:pic>
    </p:spTree>
    <p:extLst>
      <p:ext uri="{BB962C8B-B14F-4D97-AF65-F5344CB8AC3E}">
        <p14:creationId xmlns:p14="http://schemas.microsoft.com/office/powerpoint/2010/main" val="167141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498647"/>
            <a:ext cx="4433471" cy="3804118"/>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5 medlemmer (kr 250,-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2 pk Rosendahl rødvin glass, rødvin 45 cl, </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Rødvin </a:t>
            </a:r>
            <a:r>
              <a:rPr lang="nb-NO" sz="2000" b="1" dirty="0" err="1">
                <a:solidFill>
                  <a:schemeClr val="tx1">
                    <a:lumMod val="75000"/>
                    <a:lumOff val="25000"/>
                  </a:schemeClr>
                </a:solidFill>
                <a:latin typeface="Arial Narrow" panose="020B0604020202020204" pitchFamily="34" charset="0"/>
                <a:ea typeface="Helvetica" charset="0"/>
                <a:cs typeface="Arial Narrow" panose="020B0604020202020204" pitchFamily="34" charset="0"/>
              </a:rPr>
              <a:t>varenr</a:t>
            </a:r>
            <a: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 KAN500835</a:t>
            </a:r>
            <a:br>
              <a:rPr lang="nb-NO"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7" name="Bilde 6" descr="Bilde av Rosendahl Grand Cru Bordeaux vinglass">
            <a:hlinkClick r:id="rId4" tooltip="&quot;Vis detaljer for Rosendahl Grand Cru Bordeaux vinglass&quot;"/>
            <a:extLst>
              <a:ext uri="{FF2B5EF4-FFF2-40B4-BE49-F238E27FC236}">
                <a16:creationId xmlns:a16="http://schemas.microsoft.com/office/drawing/2014/main" id="{655C8A2C-3421-46FB-93BF-E0635E06A39E}"/>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833341" y="3331709"/>
            <a:ext cx="2135379" cy="2948098"/>
          </a:xfrm>
          <a:prstGeom prst="rect">
            <a:avLst/>
          </a:prstGeom>
          <a:noFill/>
          <a:ln>
            <a:noFill/>
          </a:ln>
        </p:spPr>
      </p:pic>
    </p:spTree>
    <p:extLst>
      <p:ext uri="{BB962C8B-B14F-4D97-AF65-F5344CB8AC3E}">
        <p14:creationId xmlns:p14="http://schemas.microsoft.com/office/powerpoint/2010/main" val="260699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021050" y="632793"/>
            <a:ext cx="6722798" cy="297312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10 medlemmer (kr 500,-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18" name="Bilde 17">
            <a:extLst>
              <a:ext uri="{FF2B5EF4-FFF2-40B4-BE49-F238E27FC236}">
                <a16:creationId xmlns:a16="http://schemas.microsoft.com/office/drawing/2014/main" id="{6C287850-541C-4639-83B8-E45F3D23A896}"/>
              </a:ext>
            </a:extLst>
          </p:cNvPr>
          <p:cNvPicPr>
            <a:picLocks noChangeAspect="1"/>
          </p:cNvPicPr>
          <p:nvPr/>
        </p:nvPicPr>
        <p:blipFill>
          <a:blip r:embed="rId4"/>
          <a:stretch>
            <a:fillRect/>
          </a:stretch>
        </p:blipFill>
        <p:spPr>
          <a:xfrm>
            <a:off x="2270561" y="3335896"/>
            <a:ext cx="4924425" cy="1914525"/>
          </a:xfrm>
          <a:prstGeom prst="rect">
            <a:avLst/>
          </a:prstGeom>
        </p:spPr>
      </p:pic>
      <p:pic>
        <p:nvPicPr>
          <p:cNvPr id="20" name="Bilde 19">
            <a:extLst>
              <a:ext uri="{FF2B5EF4-FFF2-40B4-BE49-F238E27FC236}">
                <a16:creationId xmlns:a16="http://schemas.microsoft.com/office/drawing/2014/main" id="{C5CB057E-39F2-436C-BF36-4AC39FF37779}"/>
              </a:ext>
            </a:extLst>
          </p:cNvPr>
          <p:cNvPicPr>
            <a:picLocks noChangeAspect="1"/>
          </p:cNvPicPr>
          <p:nvPr/>
        </p:nvPicPr>
        <p:blipFill>
          <a:blip r:embed="rId5"/>
          <a:stretch>
            <a:fillRect/>
          </a:stretch>
        </p:blipFill>
        <p:spPr>
          <a:xfrm>
            <a:off x="1918135" y="1919968"/>
            <a:ext cx="5629275" cy="666750"/>
          </a:xfrm>
          <a:prstGeom prst="rect">
            <a:avLst/>
          </a:prstGeom>
        </p:spPr>
      </p:pic>
      <p:pic>
        <p:nvPicPr>
          <p:cNvPr id="22" name="Bilde 21">
            <a:extLst>
              <a:ext uri="{FF2B5EF4-FFF2-40B4-BE49-F238E27FC236}">
                <a16:creationId xmlns:a16="http://schemas.microsoft.com/office/drawing/2014/main" id="{1444FBC7-D5E7-48C1-91BA-8A658942777B}"/>
              </a:ext>
            </a:extLst>
          </p:cNvPr>
          <p:cNvPicPr>
            <a:picLocks noChangeAspect="1"/>
          </p:cNvPicPr>
          <p:nvPr/>
        </p:nvPicPr>
        <p:blipFill>
          <a:blip r:embed="rId6"/>
          <a:stretch>
            <a:fillRect/>
          </a:stretch>
        </p:blipFill>
        <p:spPr>
          <a:xfrm>
            <a:off x="2000250" y="2597196"/>
            <a:ext cx="1714500" cy="314325"/>
          </a:xfrm>
          <a:prstGeom prst="rect">
            <a:avLst/>
          </a:prstGeom>
        </p:spPr>
      </p:pic>
    </p:spTree>
    <p:extLst>
      <p:ext uri="{BB962C8B-B14F-4D97-AF65-F5344CB8AC3E}">
        <p14:creationId xmlns:p14="http://schemas.microsoft.com/office/powerpoint/2010/main" val="346364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1850228" y="421817"/>
            <a:ext cx="6722798" cy="5022914"/>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10 medlemmer (kr 500,-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r>
              <a:rPr lang="nb-NO" sz="1600" dirty="0" err="1">
                <a:solidFill>
                  <a:srgbClr val="5F5F63"/>
                </a:solidFill>
                <a:latin typeface="Nunito Sans" pitchFamily="2" charset="0"/>
                <a:ea typeface="Helvetica" charset="0"/>
                <a:cs typeface="Arial Narrow" panose="020B0604020202020204" pitchFamily="34" charset="0"/>
              </a:rPr>
              <a:t>L</a:t>
            </a:r>
            <a:r>
              <a:rPr lang="nb-NO" sz="1600" b="0" i="0" dirty="0" err="1">
                <a:solidFill>
                  <a:srgbClr val="5F5F63"/>
                </a:solidFill>
                <a:effectLst/>
                <a:latin typeface="Nunito Sans" pitchFamily="2" charset="0"/>
              </a:rPr>
              <a:t>ettvektskoffert</a:t>
            </a:r>
            <a:r>
              <a:rPr lang="nb-NO" sz="1600" b="0" i="0" dirty="0">
                <a:solidFill>
                  <a:srgbClr val="5F5F63"/>
                </a:solidFill>
                <a:effectLst/>
                <a:latin typeface="Nunito Sans" pitchFamily="2" charset="0"/>
              </a:rPr>
              <a:t> i </a:t>
            </a:r>
            <a:r>
              <a:rPr lang="nb-NO" sz="1600" b="0" i="0" dirty="0" err="1">
                <a:solidFill>
                  <a:srgbClr val="5F5F63"/>
                </a:solidFill>
                <a:effectLst/>
                <a:latin typeface="Nunito Sans" pitchFamily="2" charset="0"/>
              </a:rPr>
              <a:t>carbon-look</a:t>
            </a:r>
            <a:r>
              <a:rPr lang="nb-NO" sz="1600" b="0" i="0" dirty="0">
                <a:solidFill>
                  <a:srgbClr val="5F5F63"/>
                </a:solidFill>
                <a:effectLst/>
                <a:latin typeface="Nunito Sans" pitchFamily="2" charset="0"/>
              </a:rPr>
              <a:t>. Praktisk og velutstyrt. 4 – doble 360° spinner hjul. TSA lås.</a:t>
            </a:r>
            <a:br>
              <a:rPr lang="nb-NO" sz="1600" dirty="0"/>
            </a:br>
            <a:r>
              <a:rPr lang="nb-NO" sz="1600" b="0" i="0" dirty="0">
                <a:solidFill>
                  <a:srgbClr val="5F5F63"/>
                </a:solidFill>
                <a:effectLst/>
                <a:latin typeface="Nunito Sans" pitchFamily="2" charset="0"/>
              </a:rPr>
              <a:t>Mål: 65 x 44 x 23cm / ca. 55L / kg.</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3" name="Bilde 2">
            <a:extLst>
              <a:ext uri="{FF2B5EF4-FFF2-40B4-BE49-F238E27FC236}">
                <a16:creationId xmlns:a16="http://schemas.microsoft.com/office/drawing/2014/main" id="{CC30207F-77C3-496C-A3E7-C4E9AEC2B095}"/>
              </a:ext>
            </a:extLst>
          </p:cNvPr>
          <p:cNvPicPr>
            <a:picLocks noChangeAspect="1"/>
          </p:cNvPicPr>
          <p:nvPr/>
        </p:nvPicPr>
        <p:blipFill>
          <a:blip r:embed="rId4"/>
          <a:stretch>
            <a:fillRect/>
          </a:stretch>
        </p:blipFill>
        <p:spPr>
          <a:xfrm>
            <a:off x="1567281" y="947371"/>
            <a:ext cx="4562475" cy="742950"/>
          </a:xfrm>
          <a:prstGeom prst="rect">
            <a:avLst/>
          </a:prstGeom>
        </p:spPr>
      </p:pic>
      <p:pic>
        <p:nvPicPr>
          <p:cNvPr id="9218" name="Picture 2">
            <a:extLst>
              <a:ext uri="{FF2B5EF4-FFF2-40B4-BE49-F238E27FC236}">
                <a16:creationId xmlns:a16="http://schemas.microsoft.com/office/drawing/2014/main" id="{55EFDEE0-DB94-4CE9-B904-F1A44DE1F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155" y="3247866"/>
            <a:ext cx="3499601" cy="3499601"/>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55A59AFD-4B4E-4C3F-BFE2-04941B8CC119}"/>
              </a:ext>
            </a:extLst>
          </p:cNvPr>
          <p:cNvPicPr>
            <a:picLocks noChangeAspect="1"/>
          </p:cNvPicPr>
          <p:nvPr/>
        </p:nvPicPr>
        <p:blipFill>
          <a:blip r:embed="rId6"/>
          <a:stretch>
            <a:fillRect/>
          </a:stretch>
        </p:blipFill>
        <p:spPr>
          <a:xfrm>
            <a:off x="1850228" y="2885544"/>
            <a:ext cx="1562100" cy="257175"/>
          </a:xfrm>
          <a:prstGeom prst="rect">
            <a:avLst/>
          </a:prstGeom>
        </p:spPr>
      </p:pic>
    </p:spTree>
    <p:extLst>
      <p:ext uri="{BB962C8B-B14F-4D97-AF65-F5344CB8AC3E}">
        <p14:creationId xmlns:p14="http://schemas.microsoft.com/office/powerpoint/2010/main" val="375550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 – 2 medlemmer (kr 80,-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3" name="Bilde 2">
            <a:extLst>
              <a:ext uri="{FF2B5EF4-FFF2-40B4-BE49-F238E27FC236}">
                <a16:creationId xmlns:a16="http://schemas.microsoft.com/office/drawing/2014/main" id="{05B8199E-1043-4EE6-9650-6C12B4F65487}"/>
              </a:ext>
            </a:extLst>
          </p:cNvPr>
          <p:cNvPicPr>
            <a:picLocks noChangeAspect="1"/>
          </p:cNvPicPr>
          <p:nvPr/>
        </p:nvPicPr>
        <p:blipFill>
          <a:blip r:embed="rId4"/>
          <a:stretch>
            <a:fillRect/>
          </a:stretch>
        </p:blipFill>
        <p:spPr>
          <a:xfrm>
            <a:off x="2547487" y="3661610"/>
            <a:ext cx="4876800" cy="2133600"/>
          </a:xfrm>
          <a:prstGeom prst="rect">
            <a:avLst/>
          </a:prstGeom>
        </p:spPr>
      </p:pic>
      <p:pic>
        <p:nvPicPr>
          <p:cNvPr id="5" name="Bilde 4">
            <a:extLst>
              <a:ext uri="{FF2B5EF4-FFF2-40B4-BE49-F238E27FC236}">
                <a16:creationId xmlns:a16="http://schemas.microsoft.com/office/drawing/2014/main" id="{68C9A313-6702-4F92-8967-BDF017C5973A}"/>
              </a:ext>
            </a:extLst>
          </p:cNvPr>
          <p:cNvPicPr>
            <a:picLocks noChangeAspect="1"/>
          </p:cNvPicPr>
          <p:nvPr/>
        </p:nvPicPr>
        <p:blipFill>
          <a:blip r:embed="rId5"/>
          <a:stretch>
            <a:fillRect/>
          </a:stretch>
        </p:blipFill>
        <p:spPr>
          <a:xfrm>
            <a:off x="1991528" y="1533575"/>
            <a:ext cx="5314950" cy="1057275"/>
          </a:xfrm>
          <a:prstGeom prst="rect">
            <a:avLst/>
          </a:prstGeom>
        </p:spPr>
      </p:pic>
      <p:pic>
        <p:nvPicPr>
          <p:cNvPr id="8" name="Bilde 7">
            <a:extLst>
              <a:ext uri="{FF2B5EF4-FFF2-40B4-BE49-F238E27FC236}">
                <a16:creationId xmlns:a16="http://schemas.microsoft.com/office/drawing/2014/main" id="{A485E262-8B2C-40CA-8F52-51F7F46EEDF8}"/>
              </a:ext>
            </a:extLst>
          </p:cNvPr>
          <p:cNvPicPr>
            <a:picLocks noChangeAspect="1"/>
          </p:cNvPicPr>
          <p:nvPr/>
        </p:nvPicPr>
        <p:blipFill>
          <a:blip r:embed="rId6"/>
          <a:stretch>
            <a:fillRect/>
          </a:stretch>
        </p:blipFill>
        <p:spPr>
          <a:xfrm>
            <a:off x="2098207" y="2754754"/>
            <a:ext cx="1809750" cy="371475"/>
          </a:xfrm>
          <a:prstGeom prst="rect">
            <a:avLst/>
          </a:prstGeom>
        </p:spPr>
      </p:pic>
    </p:spTree>
    <p:extLst>
      <p:ext uri="{BB962C8B-B14F-4D97-AF65-F5344CB8AC3E}">
        <p14:creationId xmlns:p14="http://schemas.microsoft.com/office/powerpoint/2010/main" val="201538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021050" y="126074"/>
            <a:ext cx="6722798" cy="549381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10 medlemmer (kr 500,-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1400" b="1" dirty="0">
                <a:solidFill>
                  <a:srgbClr val="FF0000"/>
                </a:solidFill>
                <a:latin typeface="Arial Narrow" panose="020B0604020202020204" pitchFamily="34" charset="0"/>
                <a:ea typeface="Helvetica" charset="0"/>
                <a:cs typeface="Arial Narrow" panose="020B0604020202020204" pitchFamily="34" charset="0"/>
              </a:rPr>
            </a:br>
            <a:r>
              <a:rPr lang="nb-NO" sz="1400" b="0" i="0" dirty="0">
                <a:solidFill>
                  <a:srgbClr val="5F5F63"/>
                </a:solidFill>
                <a:effectLst/>
                <a:latin typeface="Nunito Sans" pitchFamily="2" charset="0"/>
              </a:rPr>
              <a:t>The Ocean </a:t>
            </a:r>
            <a:r>
              <a:rPr lang="nb-NO" sz="1400" b="0" i="0" dirty="0" err="1">
                <a:solidFill>
                  <a:srgbClr val="5F5F63"/>
                </a:solidFill>
                <a:effectLst/>
                <a:latin typeface="Nunito Sans" pitchFamily="2" charset="0"/>
              </a:rPr>
              <a:t>Bottle</a:t>
            </a:r>
            <a:r>
              <a:rPr lang="nb-NO" sz="1400" b="0" i="0" dirty="0">
                <a:solidFill>
                  <a:srgbClr val="5F5F63"/>
                </a:solidFill>
                <a:effectLst/>
                <a:latin typeface="Nunito Sans" pitchFamily="2" charset="0"/>
              </a:rPr>
              <a:t> samarbeider med The </a:t>
            </a:r>
            <a:r>
              <a:rPr lang="nb-NO" sz="1400" b="0" i="0" dirty="0" err="1">
                <a:solidFill>
                  <a:srgbClr val="5F5F63"/>
                </a:solidFill>
                <a:effectLst/>
                <a:latin typeface="Nunito Sans" pitchFamily="2" charset="0"/>
              </a:rPr>
              <a:t>Plastic</a:t>
            </a:r>
            <a:r>
              <a:rPr lang="nb-NO" sz="1400" b="0" i="0" dirty="0">
                <a:solidFill>
                  <a:srgbClr val="5F5F63"/>
                </a:solidFill>
                <a:effectLst/>
                <a:latin typeface="Nunito Sans" pitchFamily="2" charset="0"/>
              </a:rPr>
              <a:t> Bank, som gir lokale arbeidere en god lønn for å samle plast. Innsamlingen finner sted i områder i verden der det mangler infrastruktur for å resirkulere plast. Ved kjøp av The Ocean </a:t>
            </a:r>
            <a:r>
              <a:rPr lang="nb-NO" sz="1400" b="0" i="0" dirty="0" err="1">
                <a:solidFill>
                  <a:srgbClr val="5F5F63"/>
                </a:solidFill>
                <a:effectLst/>
                <a:latin typeface="Nunito Sans" pitchFamily="2" charset="0"/>
              </a:rPr>
              <a:t>Bottle</a:t>
            </a:r>
            <a:r>
              <a:rPr lang="nb-NO" sz="1400" b="0" i="0" dirty="0">
                <a:solidFill>
                  <a:srgbClr val="5F5F63"/>
                </a:solidFill>
                <a:effectLst/>
                <a:latin typeface="Nunito Sans" pitchFamily="2" charset="0"/>
              </a:rPr>
              <a:t> finansierer du innsamlingen av 1000 plastflasker, som tilsvarer 11 kg plast. Flasken rommer 500ml., er fullt resirkulerbar, og er designet for å være den siste gjenbruksflasken du trenger å kjøpe. Hver flaske er karbonnegativ.</a:t>
            </a:r>
            <a:br>
              <a:rPr lang="nb-NO" sz="1400" dirty="0"/>
            </a:br>
            <a:r>
              <a:rPr lang="nb-NO" sz="1400" b="0" i="0" dirty="0">
                <a:solidFill>
                  <a:srgbClr val="5F5F63"/>
                </a:solidFill>
                <a:effectLst/>
                <a:latin typeface="Nunito Sans" pitchFamily="2" charset="0"/>
              </a:rPr>
              <a:t>Flasken er av rustfritt stål, isolert slik at den holder på både varm og kald drikke og den tåler oppvaskmaskin. Flasken har skrukork og bærehank i silikon. Flasken har også en større åpning, dette for enkelt å kunne rengjøre den. Kork og øverste del av flasken kan brukes som kopp. Flasken er </a:t>
            </a:r>
            <a:r>
              <a:rPr lang="nb-NO" sz="1400" b="0" i="0" dirty="0" err="1">
                <a:solidFill>
                  <a:srgbClr val="5F5F63"/>
                </a:solidFill>
                <a:effectLst/>
                <a:latin typeface="Nunito Sans" pitchFamily="2" charset="0"/>
              </a:rPr>
              <a:t>SmartChip</a:t>
            </a:r>
            <a:r>
              <a:rPr lang="nb-NO" sz="1400" b="0" i="0" dirty="0">
                <a:solidFill>
                  <a:srgbClr val="5F5F63"/>
                </a:solidFill>
                <a:effectLst/>
                <a:latin typeface="Nunito Sans" pitchFamily="2" charset="0"/>
              </a:rPr>
              <a:t>-aktivert. The Ocean </a:t>
            </a:r>
            <a:r>
              <a:rPr lang="nb-NO" sz="1400" b="0" i="0" dirty="0" err="1">
                <a:solidFill>
                  <a:srgbClr val="5F5F63"/>
                </a:solidFill>
                <a:effectLst/>
                <a:latin typeface="Nunito Sans" pitchFamily="2" charset="0"/>
              </a:rPr>
              <a:t>Bottle</a:t>
            </a:r>
            <a:r>
              <a:rPr lang="nb-NO" sz="1400" b="0" i="0" dirty="0">
                <a:solidFill>
                  <a:srgbClr val="5F5F63"/>
                </a:solidFill>
                <a:effectLst/>
                <a:latin typeface="Nunito Sans" pitchFamily="2" charset="0"/>
              </a:rPr>
              <a:t> er verdens mest nødvendige flaske på grunn av den positive innvirkningen den vil ha på miljøet.</a:t>
            </a:r>
            <a:br>
              <a:rPr lang="sv-SE" sz="14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1026" name="Picture 2">
            <a:extLst>
              <a:ext uri="{FF2B5EF4-FFF2-40B4-BE49-F238E27FC236}">
                <a16:creationId xmlns:a16="http://schemas.microsoft.com/office/drawing/2014/main" id="{F453765A-7BB1-4AA1-B632-7A3C1429B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049" y="3508734"/>
            <a:ext cx="2696124" cy="269612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DE1442A5-2185-4A60-B163-73F8B99C5D0E}"/>
              </a:ext>
            </a:extLst>
          </p:cNvPr>
          <p:cNvPicPr>
            <a:picLocks noChangeAspect="1"/>
          </p:cNvPicPr>
          <p:nvPr/>
        </p:nvPicPr>
        <p:blipFill>
          <a:blip r:embed="rId5"/>
          <a:stretch>
            <a:fillRect/>
          </a:stretch>
        </p:blipFill>
        <p:spPr>
          <a:xfrm>
            <a:off x="5651964" y="3429000"/>
            <a:ext cx="1322468" cy="2885920"/>
          </a:xfrm>
          <a:prstGeom prst="rect">
            <a:avLst/>
          </a:prstGeom>
        </p:spPr>
      </p:pic>
      <p:pic>
        <p:nvPicPr>
          <p:cNvPr id="12" name="Bilde 11">
            <a:extLst>
              <a:ext uri="{FF2B5EF4-FFF2-40B4-BE49-F238E27FC236}">
                <a16:creationId xmlns:a16="http://schemas.microsoft.com/office/drawing/2014/main" id="{1A9FF542-8F2A-49C0-A49A-A669E46E2B50}"/>
              </a:ext>
            </a:extLst>
          </p:cNvPr>
          <p:cNvPicPr>
            <a:picLocks noChangeAspect="1"/>
          </p:cNvPicPr>
          <p:nvPr/>
        </p:nvPicPr>
        <p:blipFill>
          <a:blip r:embed="rId6"/>
          <a:stretch>
            <a:fillRect/>
          </a:stretch>
        </p:blipFill>
        <p:spPr>
          <a:xfrm>
            <a:off x="5548835" y="6384262"/>
            <a:ext cx="1724025" cy="419100"/>
          </a:xfrm>
          <a:prstGeom prst="rect">
            <a:avLst/>
          </a:prstGeom>
        </p:spPr>
      </p:pic>
      <p:pic>
        <p:nvPicPr>
          <p:cNvPr id="14" name="Bilde 13">
            <a:extLst>
              <a:ext uri="{FF2B5EF4-FFF2-40B4-BE49-F238E27FC236}">
                <a16:creationId xmlns:a16="http://schemas.microsoft.com/office/drawing/2014/main" id="{38E68ACF-E1D2-4B14-8DE5-ACD958DF0412}"/>
              </a:ext>
            </a:extLst>
          </p:cNvPr>
          <p:cNvPicPr>
            <a:picLocks noChangeAspect="1"/>
          </p:cNvPicPr>
          <p:nvPr/>
        </p:nvPicPr>
        <p:blipFill>
          <a:blip r:embed="rId7"/>
          <a:stretch>
            <a:fillRect/>
          </a:stretch>
        </p:blipFill>
        <p:spPr>
          <a:xfrm>
            <a:off x="2301198" y="6384262"/>
            <a:ext cx="1647825" cy="285750"/>
          </a:xfrm>
          <a:prstGeom prst="rect">
            <a:avLst/>
          </a:prstGeom>
        </p:spPr>
      </p:pic>
    </p:spTree>
    <p:extLst>
      <p:ext uri="{BB962C8B-B14F-4D97-AF65-F5344CB8AC3E}">
        <p14:creationId xmlns:p14="http://schemas.microsoft.com/office/powerpoint/2010/main" val="206605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1052645"/>
            <a:ext cx="4433471" cy="2696123"/>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10 medlemmer (kr 500,-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3" name="Bilde 2">
            <a:extLst>
              <a:ext uri="{FF2B5EF4-FFF2-40B4-BE49-F238E27FC236}">
                <a16:creationId xmlns:a16="http://schemas.microsoft.com/office/drawing/2014/main" id="{4189F899-2C12-49DE-8CB2-3BD0BD6518C3}"/>
              </a:ext>
            </a:extLst>
          </p:cNvPr>
          <p:cNvPicPr>
            <a:picLocks noChangeAspect="1"/>
          </p:cNvPicPr>
          <p:nvPr/>
        </p:nvPicPr>
        <p:blipFill>
          <a:blip r:embed="rId4"/>
          <a:stretch>
            <a:fillRect/>
          </a:stretch>
        </p:blipFill>
        <p:spPr>
          <a:xfrm>
            <a:off x="1952625" y="2972336"/>
            <a:ext cx="5238750" cy="2438400"/>
          </a:xfrm>
          <a:prstGeom prst="rect">
            <a:avLst/>
          </a:prstGeom>
        </p:spPr>
      </p:pic>
      <p:pic>
        <p:nvPicPr>
          <p:cNvPr id="5" name="Bilde 4">
            <a:extLst>
              <a:ext uri="{FF2B5EF4-FFF2-40B4-BE49-F238E27FC236}">
                <a16:creationId xmlns:a16="http://schemas.microsoft.com/office/drawing/2014/main" id="{7A921633-F469-4BC2-9C14-22A415D5D3CC}"/>
              </a:ext>
            </a:extLst>
          </p:cNvPr>
          <p:cNvPicPr>
            <a:picLocks noChangeAspect="1"/>
          </p:cNvPicPr>
          <p:nvPr/>
        </p:nvPicPr>
        <p:blipFill>
          <a:blip r:embed="rId5"/>
          <a:stretch>
            <a:fillRect/>
          </a:stretch>
        </p:blipFill>
        <p:spPr>
          <a:xfrm>
            <a:off x="1636572" y="1419631"/>
            <a:ext cx="6353175" cy="981075"/>
          </a:xfrm>
          <a:prstGeom prst="rect">
            <a:avLst/>
          </a:prstGeom>
        </p:spPr>
      </p:pic>
    </p:spTree>
    <p:extLst>
      <p:ext uri="{BB962C8B-B14F-4D97-AF65-F5344CB8AC3E}">
        <p14:creationId xmlns:p14="http://schemas.microsoft.com/office/powerpoint/2010/main" val="262418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1052645"/>
            <a:ext cx="4433471" cy="2696123"/>
          </a:xfrm>
          <a:prstGeom prst="rect">
            <a:avLst/>
          </a:prstGeom>
          <a:noFill/>
        </p:spPr>
        <p:txBody>
          <a:bodyPr wrap="square" rtlCol="0">
            <a:spAutoFit/>
          </a:bodyPr>
          <a:lstStyle/>
          <a:p>
            <a:pPr algn="l"/>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7" name="Bilde 6">
            <a:extLst>
              <a:ext uri="{FF2B5EF4-FFF2-40B4-BE49-F238E27FC236}">
                <a16:creationId xmlns:a16="http://schemas.microsoft.com/office/drawing/2014/main" id="{12A2A9F5-E22F-4D3E-AE4F-6315FB6BD382}"/>
              </a:ext>
            </a:extLst>
          </p:cNvPr>
          <p:cNvPicPr>
            <a:picLocks noChangeAspect="1"/>
          </p:cNvPicPr>
          <p:nvPr/>
        </p:nvPicPr>
        <p:blipFill>
          <a:blip r:embed="rId4"/>
          <a:stretch>
            <a:fillRect/>
          </a:stretch>
        </p:blipFill>
        <p:spPr>
          <a:xfrm>
            <a:off x="2370283" y="663191"/>
            <a:ext cx="5274730" cy="4935523"/>
          </a:xfrm>
          <a:prstGeom prst="rect">
            <a:avLst/>
          </a:prstGeom>
        </p:spPr>
      </p:pic>
    </p:spTree>
    <p:extLst>
      <p:ext uri="{BB962C8B-B14F-4D97-AF65-F5344CB8AC3E}">
        <p14:creationId xmlns:p14="http://schemas.microsoft.com/office/powerpoint/2010/main" val="423446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1052645"/>
            <a:ext cx="4433471" cy="2696123"/>
          </a:xfrm>
          <a:prstGeom prst="rect">
            <a:avLst/>
          </a:prstGeom>
          <a:noFill/>
        </p:spPr>
        <p:txBody>
          <a:bodyPr wrap="square" rtlCol="0">
            <a:spAutoFit/>
          </a:bodyPr>
          <a:lstStyle/>
          <a:p>
            <a:pPr algn="l"/>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8" name="Bilde 7">
            <a:extLst>
              <a:ext uri="{FF2B5EF4-FFF2-40B4-BE49-F238E27FC236}">
                <a16:creationId xmlns:a16="http://schemas.microsoft.com/office/drawing/2014/main" id="{845756D9-AC2E-4FCF-A30D-92470B9A2ACD}"/>
              </a:ext>
            </a:extLst>
          </p:cNvPr>
          <p:cNvPicPr>
            <a:picLocks noChangeAspect="1"/>
          </p:cNvPicPr>
          <p:nvPr/>
        </p:nvPicPr>
        <p:blipFill>
          <a:blip r:embed="rId4"/>
          <a:stretch>
            <a:fillRect/>
          </a:stretch>
        </p:blipFill>
        <p:spPr>
          <a:xfrm>
            <a:off x="2634450" y="501580"/>
            <a:ext cx="5904865" cy="6096000"/>
          </a:xfrm>
          <a:prstGeom prst="rect">
            <a:avLst/>
          </a:prstGeom>
        </p:spPr>
      </p:pic>
    </p:spTree>
    <p:extLst>
      <p:ext uri="{BB962C8B-B14F-4D97-AF65-F5344CB8AC3E}">
        <p14:creationId xmlns:p14="http://schemas.microsoft.com/office/powerpoint/2010/main" val="205878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1448293" y="-3086"/>
            <a:ext cx="7575127" cy="6020110"/>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25 medlemmer (kr 1200,-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r>
              <a:rPr lang="nb-NO" sz="1600" b="1" dirty="0">
                <a:latin typeface="Arial Narrow" panose="020B0604020202020204" pitchFamily="34" charset="0"/>
                <a:ea typeface="Helvetica" charset="0"/>
                <a:cs typeface="Arial Narrow" panose="020B0604020202020204" pitchFamily="34" charset="0"/>
              </a:rPr>
              <a:t>En DAB+ radio med krystallklar lyd og Bluetooth-høyttaler, kombinert i en kompakt bærbar enhet om kan brukes hvor som helst takket være det kraftige litium-</a:t>
            </a:r>
            <a:r>
              <a:rPr lang="nb-NO" sz="1600" b="1" dirty="0" err="1">
                <a:latin typeface="Arial Narrow" panose="020B0604020202020204" pitchFamily="34" charset="0"/>
                <a:ea typeface="Helvetica" charset="0"/>
                <a:cs typeface="Arial Narrow" panose="020B0604020202020204" pitchFamily="34" charset="0"/>
              </a:rPr>
              <a:t>ionbatteriet</a:t>
            </a:r>
            <a:r>
              <a:rPr lang="nb-NO" sz="1600" b="1" dirty="0">
                <a:latin typeface="Arial Narrow" panose="020B0604020202020204" pitchFamily="34" charset="0"/>
                <a:ea typeface="Helvetica" charset="0"/>
                <a:cs typeface="Arial Narrow" panose="020B0604020202020204" pitchFamily="34" charset="0"/>
              </a:rPr>
              <a:t> og robuste designet.</a:t>
            </a:r>
            <a:br>
              <a:rPr lang="nb-NO" sz="1600" b="1" dirty="0">
                <a:latin typeface="Arial Narrow" panose="020B0604020202020204" pitchFamily="34" charset="0"/>
                <a:ea typeface="Helvetica" charset="0"/>
                <a:cs typeface="Arial Narrow" panose="020B0604020202020204" pitchFamily="34" charset="0"/>
              </a:rPr>
            </a:br>
            <a:br>
              <a:rPr lang="nb-NO" sz="1600" b="1" dirty="0">
                <a:latin typeface="Arial Narrow" panose="020B0604020202020204" pitchFamily="34" charset="0"/>
                <a:ea typeface="Helvetica" charset="0"/>
                <a:cs typeface="Arial Narrow" panose="020B0604020202020204" pitchFamily="34" charset="0"/>
              </a:rPr>
            </a:br>
            <a:r>
              <a:rPr lang="nb-NO" sz="1600" b="1" dirty="0">
                <a:latin typeface="Arial Narrow" panose="020B0604020202020204" pitchFamily="34" charset="0"/>
                <a:ea typeface="Helvetica" charset="0"/>
                <a:cs typeface="Arial Narrow" panose="020B0604020202020204" pitchFamily="34" charset="0"/>
              </a:rPr>
              <a:t>Lytt til hvilken som helst radiostasjon og still inn favorittkanaler på de fem forhåndsinnstillingsknappene og lettlest kanalinformasjon på det rullerende LCD-displayet.  Du kan også høre på musikk trådløst fra de smarte enhetene dine ved hjelp av Bluetooth-funksjonen eller bruke AUX-inngangen for en kablet tilkobling. Den er IPX7-klassifisert vanntett og kan brukes utendørs i regnvær, ved bassenget eller på stranda.</a:t>
            </a:r>
            <a:br>
              <a:rPr lang="nb-NO" sz="1600" b="1" dirty="0">
                <a:latin typeface="Arial Narrow" panose="020B0604020202020204" pitchFamily="34" charset="0"/>
                <a:ea typeface="Helvetica" charset="0"/>
                <a:cs typeface="Arial Narrow" panose="020B0604020202020204" pitchFamily="34" charset="0"/>
              </a:rPr>
            </a:br>
            <a:br>
              <a:rPr lang="nb-NO" sz="1600" b="1" dirty="0">
                <a:latin typeface="Arial Narrow" panose="020B0604020202020204" pitchFamily="34" charset="0"/>
                <a:ea typeface="Helvetica" charset="0"/>
                <a:cs typeface="Arial Narrow" panose="020B0604020202020204" pitchFamily="34" charset="0"/>
              </a:rPr>
            </a:br>
            <a:r>
              <a:rPr lang="nb-NO" sz="1600" b="1" dirty="0" err="1">
                <a:latin typeface="Arial Narrow" panose="020B0604020202020204" pitchFamily="34" charset="0"/>
                <a:ea typeface="Helvetica" charset="0"/>
                <a:cs typeface="Arial Narrow" panose="020B0604020202020204" pitchFamily="34" charset="0"/>
              </a:rPr>
              <a:t>Varenr</a:t>
            </a:r>
            <a:r>
              <a:rPr lang="nb-NO" sz="1600" b="1" dirty="0">
                <a:latin typeface="Arial Narrow" panose="020B0604020202020204" pitchFamily="34" charset="0"/>
                <a:ea typeface="Helvetica" charset="0"/>
                <a:cs typeface="Arial Narrow" panose="020B0604020202020204" pitchFamily="34" charset="0"/>
              </a:rPr>
              <a:t> kan504302</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16" name="Bilde 15">
            <a:extLst>
              <a:ext uri="{FF2B5EF4-FFF2-40B4-BE49-F238E27FC236}">
                <a16:creationId xmlns:a16="http://schemas.microsoft.com/office/drawing/2014/main" id="{157CE54C-F43A-4ED5-80CD-915172611C88}"/>
              </a:ext>
            </a:extLst>
          </p:cNvPr>
          <p:cNvPicPr>
            <a:picLocks noChangeAspect="1"/>
          </p:cNvPicPr>
          <p:nvPr/>
        </p:nvPicPr>
        <p:blipFill>
          <a:blip r:embed="rId4"/>
          <a:stretch>
            <a:fillRect/>
          </a:stretch>
        </p:blipFill>
        <p:spPr>
          <a:xfrm>
            <a:off x="3344217" y="3247054"/>
            <a:ext cx="2857500" cy="2781300"/>
          </a:xfrm>
          <a:prstGeom prst="rect">
            <a:avLst/>
          </a:prstGeom>
        </p:spPr>
      </p:pic>
    </p:spTree>
    <p:extLst>
      <p:ext uri="{BB962C8B-B14F-4D97-AF65-F5344CB8AC3E}">
        <p14:creationId xmlns:p14="http://schemas.microsoft.com/office/powerpoint/2010/main" val="171191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75647"/>
            <a:ext cx="4433471" cy="3250121"/>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25 medlemmer (kr 1200,-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12" name="Bilde 11">
            <a:extLst>
              <a:ext uri="{FF2B5EF4-FFF2-40B4-BE49-F238E27FC236}">
                <a16:creationId xmlns:a16="http://schemas.microsoft.com/office/drawing/2014/main" id="{DCE3B0B1-03AF-4A54-8E3B-5D58F35F0CD1}"/>
              </a:ext>
            </a:extLst>
          </p:cNvPr>
          <p:cNvPicPr>
            <a:picLocks noChangeAspect="1"/>
          </p:cNvPicPr>
          <p:nvPr/>
        </p:nvPicPr>
        <p:blipFill>
          <a:blip r:embed="rId4"/>
          <a:stretch>
            <a:fillRect/>
          </a:stretch>
        </p:blipFill>
        <p:spPr>
          <a:xfrm>
            <a:off x="1790700" y="1267232"/>
            <a:ext cx="5562600" cy="1133475"/>
          </a:xfrm>
          <a:prstGeom prst="rect">
            <a:avLst/>
          </a:prstGeom>
        </p:spPr>
      </p:pic>
      <p:pic>
        <p:nvPicPr>
          <p:cNvPr id="14" name="Bilde 13">
            <a:extLst>
              <a:ext uri="{FF2B5EF4-FFF2-40B4-BE49-F238E27FC236}">
                <a16:creationId xmlns:a16="http://schemas.microsoft.com/office/drawing/2014/main" id="{F73A07EA-3FDD-4BF3-8C91-F1431AD6EA27}"/>
              </a:ext>
            </a:extLst>
          </p:cNvPr>
          <p:cNvPicPr>
            <a:picLocks noChangeAspect="1"/>
          </p:cNvPicPr>
          <p:nvPr/>
        </p:nvPicPr>
        <p:blipFill>
          <a:blip r:embed="rId5"/>
          <a:stretch>
            <a:fillRect/>
          </a:stretch>
        </p:blipFill>
        <p:spPr>
          <a:xfrm>
            <a:off x="1958381" y="2400707"/>
            <a:ext cx="1790700" cy="333375"/>
          </a:xfrm>
          <a:prstGeom prst="rect">
            <a:avLst/>
          </a:prstGeom>
        </p:spPr>
      </p:pic>
      <p:pic>
        <p:nvPicPr>
          <p:cNvPr id="5122" name="Picture 2">
            <a:extLst>
              <a:ext uri="{FF2B5EF4-FFF2-40B4-BE49-F238E27FC236}">
                <a16:creationId xmlns:a16="http://schemas.microsoft.com/office/drawing/2014/main" id="{4C8E62C4-8D4A-4AE6-8BDC-4C704DEFC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653" y="2892292"/>
            <a:ext cx="3722914" cy="372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6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75647"/>
            <a:ext cx="4433471" cy="3250121"/>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25 medlemmer (kr 1200,-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Bergans Vengetind 32 L sekk, sort</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Artikkelnummer: kan504194</a:t>
            </a:r>
            <a:br>
              <a:rPr lang="sv-SE" sz="16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4" name="Bilde 3">
            <a:extLst>
              <a:ext uri="{FF2B5EF4-FFF2-40B4-BE49-F238E27FC236}">
                <a16:creationId xmlns:a16="http://schemas.microsoft.com/office/drawing/2014/main" id="{89294509-280F-49C6-80CF-8A6DF38C032A}"/>
              </a:ext>
            </a:extLst>
          </p:cNvPr>
          <p:cNvPicPr>
            <a:picLocks noChangeAspect="1"/>
          </p:cNvPicPr>
          <p:nvPr/>
        </p:nvPicPr>
        <p:blipFill>
          <a:blip r:embed="rId4"/>
          <a:stretch>
            <a:fillRect/>
          </a:stretch>
        </p:blipFill>
        <p:spPr>
          <a:xfrm>
            <a:off x="1689274" y="1886630"/>
            <a:ext cx="6991350" cy="733425"/>
          </a:xfrm>
          <a:prstGeom prst="rect">
            <a:avLst/>
          </a:prstGeom>
        </p:spPr>
      </p:pic>
      <p:pic>
        <p:nvPicPr>
          <p:cNvPr id="8" name="Bilde 7">
            <a:extLst>
              <a:ext uri="{FF2B5EF4-FFF2-40B4-BE49-F238E27FC236}">
                <a16:creationId xmlns:a16="http://schemas.microsoft.com/office/drawing/2014/main" id="{D1C63EF5-F41E-479D-B23D-7D8F5678E71A}"/>
              </a:ext>
            </a:extLst>
          </p:cNvPr>
          <p:cNvPicPr>
            <a:picLocks noChangeAspect="1"/>
          </p:cNvPicPr>
          <p:nvPr/>
        </p:nvPicPr>
        <p:blipFill>
          <a:blip r:embed="rId5"/>
          <a:stretch>
            <a:fillRect/>
          </a:stretch>
        </p:blipFill>
        <p:spPr>
          <a:xfrm>
            <a:off x="3143250" y="3708001"/>
            <a:ext cx="2857500" cy="2857500"/>
          </a:xfrm>
          <a:prstGeom prst="rect">
            <a:avLst/>
          </a:prstGeom>
        </p:spPr>
      </p:pic>
    </p:spTree>
    <p:extLst>
      <p:ext uri="{BB962C8B-B14F-4D97-AF65-F5344CB8AC3E}">
        <p14:creationId xmlns:p14="http://schemas.microsoft.com/office/powerpoint/2010/main" val="262323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5072"/>
        </a:solidFill>
        <a:effectLst/>
      </p:bgPr>
    </p:bg>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C887E027-045B-DD42-9275-63389288E582}"/>
              </a:ext>
            </a:extLst>
          </p:cNvPr>
          <p:cNvSpPr txBox="1"/>
          <p:nvPr/>
        </p:nvSpPr>
        <p:spPr>
          <a:xfrm>
            <a:off x="6146158" y="5052476"/>
            <a:ext cx="2710434" cy="1631216"/>
          </a:xfrm>
          <a:prstGeom prst="rect">
            <a:avLst/>
          </a:prstGeom>
          <a:noFill/>
        </p:spPr>
        <p:txBody>
          <a:bodyPr wrap="square" rtlCol="0" anchor="b">
            <a:spAutoFit/>
          </a:bodyPr>
          <a:lstStyle/>
          <a:p>
            <a:pPr algn="r"/>
            <a:r>
              <a:rPr lang="nb-NO" sz="1000" b="1" dirty="0">
                <a:solidFill>
                  <a:schemeClr val="bg1"/>
                </a:solidFill>
                <a:latin typeface="Arial" panose="020B0604020202020204" pitchFamily="34" charset="0"/>
                <a:cs typeface="Arial" panose="020B0604020202020204" pitchFamily="34" charset="0"/>
              </a:rPr>
              <a:t>Prosjektleder:</a:t>
            </a:r>
          </a:p>
          <a:p>
            <a:pPr algn="r"/>
            <a:r>
              <a:rPr lang="nb-NO" sz="1000" dirty="0">
                <a:solidFill>
                  <a:schemeClr val="bg1"/>
                </a:solidFill>
                <a:latin typeface="Arial" panose="020B0604020202020204" pitchFamily="34" charset="0"/>
                <a:cs typeface="Arial" panose="020B0604020202020204" pitchFamily="34" charset="0"/>
              </a:rPr>
              <a:t>Marianne</a:t>
            </a:r>
          </a:p>
          <a:p>
            <a:pPr algn="r"/>
            <a:r>
              <a:rPr lang="nb-NO" sz="1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Marianne.wang@strommes.no</a:t>
            </a:r>
            <a:endParaRPr lang="nb-NO" sz="1000" dirty="0">
              <a:solidFill>
                <a:schemeClr val="bg1"/>
              </a:solidFill>
              <a:latin typeface="Arial" panose="020B0604020202020204" pitchFamily="34" charset="0"/>
              <a:cs typeface="Arial" panose="020B0604020202020204" pitchFamily="34" charset="0"/>
            </a:endParaRPr>
          </a:p>
          <a:p>
            <a:pPr algn="r"/>
            <a:r>
              <a:rPr lang="nb-NO" sz="1000" dirty="0" err="1">
                <a:solidFill>
                  <a:schemeClr val="bg1"/>
                </a:solidFill>
                <a:latin typeface="Arial" panose="020B0604020202020204" pitchFamily="34" charset="0"/>
                <a:cs typeface="Arial" panose="020B0604020202020204" pitchFamily="34" charset="0"/>
              </a:rPr>
              <a:t>Tlf</a:t>
            </a:r>
            <a:r>
              <a:rPr lang="nb-NO" sz="1000" dirty="0">
                <a:solidFill>
                  <a:schemeClr val="bg1"/>
                </a:solidFill>
                <a:latin typeface="Arial" panose="020B0604020202020204" pitchFamily="34" charset="0"/>
                <a:cs typeface="Arial" panose="020B0604020202020204" pitchFamily="34" charset="0"/>
              </a:rPr>
              <a:t> 971 50 955</a:t>
            </a:r>
          </a:p>
          <a:p>
            <a:pPr algn="r"/>
            <a:endParaRPr lang="nb-NO" sz="1000" dirty="0">
              <a:solidFill>
                <a:schemeClr val="bg1"/>
              </a:solidFill>
              <a:latin typeface="Arial" panose="020B0604020202020204" pitchFamily="34" charset="0"/>
              <a:cs typeface="Arial" panose="020B0604020202020204" pitchFamily="34" charset="0"/>
            </a:endParaRPr>
          </a:p>
          <a:p>
            <a:pPr algn="r"/>
            <a:endParaRPr lang="nb-NO" sz="1000" dirty="0">
              <a:solidFill>
                <a:schemeClr val="bg1"/>
              </a:solidFill>
              <a:latin typeface="Arial" panose="020B0604020202020204" pitchFamily="34" charset="0"/>
              <a:cs typeface="Arial" panose="020B0604020202020204" pitchFamily="34" charset="0"/>
            </a:endParaRPr>
          </a:p>
          <a:p>
            <a:pPr algn="r"/>
            <a:endParaRPr lang="nb-NO" sz="1000" dirty="0">
              <a:solidFill>
                <a:schemeClr val="bg1"/>
              </a:solidFill>
              <a:latin typeface="Arial" panose="020B0604020202020204" pitchFamily="34" charset="0"/>
              <a:cs typeface="Arial" panose="020B0604020202020204" pitchFamily="34" charset="0"/>
            </a:endParaRPr>
          </a:p>
          <a:p>
            <a:pPr algn="r"/>
            <a:endParaRPr lang="nb-NO" sz="1000" dirty="0">
              <a:solidFill>
                <a:schemeClr val="bg1"/>
              </a:solidFill>
              <a:latin typeface="Arial" panose="020B0604020202020204" pitchFamily="34" charset="0"/>
              <a:cs typeface="Arial" panose="020B0604020202020204" pitchFamily="34" charset="0"/>
            </a:endParaRPr>
          </a:p>
          <a:p>
            <a:pPr algn="r"/>
            <a:r>
              <a:rPr lang="nb-NO" sz="1000" dirty="0">
                <a:solidFill>
                  <a:schemeClr val="bg1"/>
                </a:solidFill>
                <a:latin typeface="Arial" panose="020B0604020202020204" pitchFamily="34" charset="0"/>
                <a:cs typeface="Arial" panose="020B0604020202020204" pitchFamily="34" charset="0"/>
              </a:rPr>
              <a:t>Skissene kan avvike noe fra virkelig prøve. Trykkfeil og prisendringer kan forekomme.</a:t>
            </a:r>
          </a:p>
        </p:txBody>
      </p:sp>
      <p:cxnSp>
        <p:nvCxnSpPr>
          <p:cNvPr id="13" name="Rett linje 12">
            <a:extLst>
              <a:ext uri="{FF2B5EF4-FFF2-40B4-BE49-F238E27FC236}">
                <a16:creationId xmlns:a16="http://schemas.microsoft.com/office/drawing/2014/main" id="{DF2DDA1B-739C-F54D-A95C-CC78C0B426B9}"/>
              </a:ext>
            </a:extLst>
          </p:cNvPr>
          <p:cNvCxnSpPr>
            <a:cxnSpLocks/>
          </p:cNvCxnSpPr>
          <p:nvPr/>
        </p:nvCxnSpPr>
        <p:spPr>
          <a:xfrm flipH="1">
            <a:off x="8382467" y="5887153"/>
            <a:ext cx="383310" cy="3394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1B696FC3-E1ED-AA44-900C-2E8CFE69B0A8}"/>
              </a:ext>
            </a:extLst>
          </p:cNvPr>
          <p:cNvSpPr txBox="1"/>
          <p:nvPr/>
        </p:nvSpPr>
        <p:spPr>
          <a:xfrm>
            <a:off x="287408" y="3975258"/>
            <a:ext cx="2586037" cy="2708434"/>
          </a:xfrm>
          <a:prstGeom prst="rect">
            <a:avLst/>
          </a:prstGeom>
          <a:noFill/>
        </p:spPr>
        <p:txBody>
          <a:bodyPr wrap="square" rtlCol="0">
            <a:spAutoFit/>
          </a:bodyPr>
          <a:lstStyle/>
          <a:p>
            <a:r>
              <a:rPr lang="nb-NO" sz="1000" b="1" dirty="0">
                <a:solidFill>
                  <a:schemeClr val="bg1"/>
                </a:solidFill>
                <a:latin typeface="Arial" panose="020B0604020202020204" pitchFamily="34" charset="0"/>
                <a:cs typeface="Arial" panose="020B0604020202020204" pitchFamily="34" charset="0"/>
              </a:rPr>
              <a:t>Hovedkontor:</a:t>
            </a:r>
          </a:p>
          <a:p>
            <a:r>
              <a:rPr lang="nb-NO" sz="1000" dirty="0">
                <a:solidFill>
                  <a:schemeClr val="bg1"/>
                </a:solidFill>
                <a:latin typeface="Arial" panose="020B0604020202020204" pitchFamily="34" charset="0"/>
                <a:cs typeface="Arial" panose="020B0604020202020204" pitchFamily="34" charset="0"/>
              </a:rPr>
              <a:t>Strømmes AS</a:t>
            </a:r>
          </a:p>
          <a:p>
            <a:r>
              <a:rPr lang="nb-NO" sz="1000" dirty="0">
                <a:solidFill>
                  <a:schemeClr val="bg1"/>
                </a:solidFill>
                <a:latin typeface="Arial" panose="020B0604020202020204" pitchFamily="34" charset="0"/>
                <a:cs typeface="Arial" panose="020B0604020202020204" pitchFamily="34" charset="0"/>
              </a:rPr>
              <a:t>Rigetjønnveien 14 </a:t>
            </a:r>
          </a:p>
          <a:p>
            <a:r>
              <a:rPr lang="nb-NO" sz="1000" dirty="0">
                <a:solidFill>
                  <a:schemeClr val="bg1"/>
                </a:solidFill>
                <a:latin typeface="Arial" panose="020B0604020202020204" pitchFamily="34" charset="0"/>
                <a:cs typeface="Arial" panose="020B0604020202020204" pitchFamily="34" charset="0"/>
              </a:rPr>
              <a:t>4626 Kristiansand</a:t>
            </a:r>
          </a:p>
          <a:p>
            <a:endParaRPr lang="nb-NO" sz="1000" dirty="0">
              <a:solidFill>
                <a:schemeClr val="bg1"/>
              </a:solidFill>
              <a:latin typeface="Arial" panose="020B0604020202020204" pitchFamily="34" charset="0"/>
              <a:cs typeface="Arial" panose="020B0604020202020204" pitchFamily="34" charset="0"/>
            </a:endParaRPr>
          </a:p>
          <a:p>
            <a:r>
              <a:rPr lang="nb-NO" sz="1000" b="1" dirty="0">
                <a:solidFill>
                  <a:schemeClr val="bg1"/>
                </a:solidFill>
                <a:latin typeface="Arial" panose="020B0604020202020204" pitchFamily="34" charset="0"/>
                <a:cs typeface="Arial" panose="020B0604020202020204" pitchFamily="34" charset="0"/>
              </a:rPr>
              <a:t>Avd. Oslo</a:t>
            </a:r>
          </a:p>
          <a:p>
            <a:r>
              <a:rPr lang="nb-NO" sz="1000" dirty="0">
                <a:solidFill>
                  <a:schemeClr val="bg1"/>
                </a:solidFill>
                <a:latin typeface="Open Sans" panose="020B0606030504020204" pitchFamily="34" charset="0"/>
              </a:rPr>
              <a:t>Karenslyst Allé 55 </a:t>
            </a:r>
          </a:p>
          <a:p>
            <a:r>
              <a:rPr lang="nb-NO" sz="1000" dirty="0">
                <a:solidFill>
                  <a:schemeClr val="bg1"/>
                </a:solidFill>
                <a:latin typeface="Open Sans" panose="020B0606030504020204" pitchFamily="34" charset="0"/>
              </a:rPr>
              <a:t>0277 Oslo</a:t>
            </a:r>
          </a:p>
          <a:p>
            <a:endParaRPr lang="nb-NO" sz="1000" dirty="0">
              <a:solidFill>
                <a:schemeClr val="bg1"/>
              </a:solidFill>
              <a:latin typeface="Open Sans" panose="020B0606030504020204" pitchFamily="34" charset="0"/>
            </a:endParaRPr>
          </a:p>
          <a:p>
            <a:r>
              <a:rPr lang="nb-NO" sz="1000" b="1" dirty="0">
                <a:solidFill>
                  <a:schemeClr val="bg1"/>
                </a:solidFill>
                <a:latin typeface="Open Sans" panose="020B0606030504020204" pitchFamily="34" charset="0"/>
              </a:rPr>
              <a:t>Avd. Vestby</a:t>
            </a:r>
          </a:p>
          <a:p>
            <a:r>
              <a:rPr lang="nb-NO" sz="1000" dirty="0" err="1">
                <a:solidFill>
                  <a:schemeClr val="bg1"/>
                </a:solidFill>
                <a:latin typeface="Open Sans" panose="020B0606030504020204" pitchFamily="34" charset="0"/>
              </a:rPr>
              <a:t>Verpetveien</a:t>
            </a:r>
            <a:r>
              <a:rPr lang="nb-NO" sz="1000" dirty="0">
                <a:solidFill>
                  <a:schemeClr val="bg1"/>
                </a:solidFill>
                <a:latin typeface="Open Sans" panose="020B0606030504020204" pitchFamily="34" charset="0"/>
              </a:rPr>
              <a:t> 30 </a:t>
            </a:r>
          </a:p>
          <a:p>
            <a:r>
              <a:rPr lang="nb-NO" sz="1000">
                <a:solidFill>
                  <a:schemeClr val="bg1"/>
                </a:solidFill>
                <a:latin typeface="Open Sans" panose="020B0606030504020204" pitchFamily="34" charset="0"/>
              </a:rPr>
              <a:t>1543 </a:t>
            </a:r>
            <a:r>
              <a:rPr lang="nb-NO" sz="1000" dirty="0">
                <a:solidFill>
                  <a:schemeClr val="bg1"/>
                </a:solidFill>
                <a:latin typeface="Open Sans" panose="020B0606030504020204" pitchFamily="34" charset="0"/>
              </a:rPr>
              <a:t>Vestby</a:t>
            </a:r>
          </a:p>
          <a:p>
            <a:endParaRPr lang="nb-NO" sz="1000" dirty="0">
              <a:solidFill>
                <a:schemeClr val="bg1"/>
              </a:solidFill>
              <a:latin typeface="Open Sans" panose="020B0606030504020204" pitchFamily="34" charset="0"/>
              <a:cs typeface="Arial" panose="020B0604020202020204" pitchFamily="34" charset="0"/>
            </a:endParaRPr>
          </a:p>
          <a:p>
            <a:r>
              <a:rPr lang="nb-NO" sz="1000" dirty="0">
                <a:solidFill>
                  <a:schemeClr val="bg1"/>
                </a:solidFill>
                <a:latin typeface="Open Sans" panose="020B0606030504020204" pitchFamily="34" charset="0"/>
                <a:cs typeface="Arial" panose="020B0604020202020204" pitchFamily="34" charset="0"/>
              </a:rPr>
              <a:t>t: 38 12 01 00</a:t>
            </a:r>
          </a:p>
          <a:p>
            <a:r>
              <a:rPr lang="nb-NO" sz="1000" dirty="0">
                <a:solidFill>
                  <a:schemeClr val="bg1"/>
                </a:solidFill>
                <a:latin typeface="Open Sans" panose="020B0606030504020204" pitchFamily="34" charset="0"/>
                <a:cs typeface="Arial" panose="020B0604020202020204" pitchFamily="34" charset="0"/>
              </a:rPr>
              <a:t>@: </a:t>
            </a:r>
            <a:r>
              <a:rPr lang="nb-NO" sz="1000" dirty="0" err="1">
                <a:solidFill>
                  <a:schemeClr val="bg1"/>
                </a:solidFill>
                <a:latin typeface="Open Sans" panose="020B0606030504020204" pitchFamily="34" charset="0"/>
                <a:cs typeface="Arial" panose="020B0604020202020204" pitchFamily="34" charset="0"/>
              </a:rPr>
              <a:t>stromme@strommes.no</a:t>
            </a:r>
            <a:endParaRPr lang="nb-NO" sz="1000" dirty="0">
              <a:solidFill>
                <a:schemeClr val="bg1"/>
              </a:solidFill>
              <a:latin typeface="Open Sans" panose="020B0606030504020204" pitchFamily="34" charset="0"/>
              <a:cs typeface="Arial" panose="020B0604020202020204" pitchFamily="34" charset="0"/>
            </a:endParaRPr>
          </a:p>
          <a:p>
            <a:endParaRPr lang="nb-NO" sz="1000" dirty="0">
              <a:solidFill>
                <a:schemeClr val="bg1"/>
              </a:solidFill>
              <a:latin typeface="Open Sans" panose="020B0606030504020204" pitchFamily="34" charset="0"/>
              <a:cs typeface="Arial" panose="020B0604020202020204" pitchFamily="34" charset="0"/>
            </a:endParaRPr>
          </a:p>
          <a:p>
            <a:r>
              <a:rPr lang="nb-NO" sz="1000" dirty="0" err="1">
                <a:solidFill>
                  <a:schemeClr val="bg1"/>
                </a:solidFill>
                <a:latin typeface="Open Sans" panose="020B0606030504020204" pitchFamily="34" charset="0"/>
                <a:cs typeface="Arial" panose="020B0604020202020204" pitchFamily="34" charset="0"/>
              </a:rPr>
              <a:t>strommes.no</a:t>
            </a:r>
            <a:endParaRPr lang="nb-NO" sz="1000" dirty="0">
              <a:solidFill>
                <a:schemeClr val="bg1"/>
              </a:solidFill>
              <a:latin typeface="Arial" panose="020B0604020202020204" pitchFamily="34" charset="0"/>
              <a:cs typeface="Arial" panose="020B0604020202020204" pitchFamily="34" charset="0"/>
            </a:endParaRPr>
          </a:p>
        </p:txBody>
      </p:sp>
      <p:pic>
        <p:nvPicPr>
          <p:cNvPr id="7" name="Bilde 6">
            <a:extLst>
              <a:ext uri="{FF2B5EF4-FFF2-40B4-BE49-F238E27FC236}">
                <a16:creationId xmlns:a16="http://schemas.microsoft.com/office/drawing/2014/main" id="{90EF8FAB-AD5E-104F-9A96-B88AB3960C69}"/>
              </a:ext>
            </a:extLst>
          </p:cNvPr>
          <p:cNvPicPr>
            <a:picLocks noChangeAspect="1"/>
          </p:cNvPicPr>
          <p:nvPr/>
        </p:nvPicPr>
        <p:blipFill>
          <a:blip r:embed="rId4"/>
          <a:stretch>
            <a:fillRect/>
          </a:stretch>
        </p:blipFill>
        <p:spPr>
          <a:xfrm>
            <a:off x="3635080" y="2662178"/>
            <a:ext cx="1873839" cy="982401"/>
          </a:xfrm>
          <a:prstGeom prst="rect">
            <a:avLst/>
          </a:prstGeom>
        </p:spPr>
      </p:pic>
    </p:spTree>
    <p:extLst>
      <p:ext uri="{BB962C8B-B14F-4D97-AF65-F5344CB8AC3E}">
        <p14:creationId xmlns:p14="http://schemas.microsoft.com/office/powerpoint/2010/main" val="76127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 – 2 medlemmer (kr 80,-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sp>
        <p:nvSpPr>
          <p:cNvPr id="10" name="TekstSylinder 9">
            <a:extLst>
              <a:ext uri="{FF2B5EF4-FFF2-40B4-BE49-F238E27FC236}">
                <a16:creationId xmlns:a16="http://schemas.microsoft.com/office/drawing/2014/main" id="{ED39EC13-93E1-4C87-ADAF-51A765910EB6}"/>
              </a:ext>
            </a:extLst>
          </p:cNvPr>
          <p:cNvSpPr txBox="1"/>
          <p:nvPr/>
        </p:nvSpPr>
        <p:spPr>
          <a:xfrm>
            <a:off x="2043294" y="1437190"/>
            <a:ext cx="4572000" cy="646331"/>
          </a:xfrm>
          <a:prstGeom prst="rect">
            <a:avLst/>
          </a:prstGeom>
          <a:noFill/>
        </p:spPr>
        <p:txBody>
          <a:bodyPr wrap="square">
            <a:spAutoFit/>
          </a:bodyPr>
          <a:lstStyle/>
          <a:p>
            <a:r>
              <a:rPr lang="nb-NO" sz="1800" dirty="0">
                <a:effectLst/>
                <a:latin typeface="Calibri" panose="020F0502020204030204" pitchFamily="34" charset="0"/>
                <a:ea typeface="Times New Roman" panose="02020603050405020304" pitchFamily="18" charset="0"/>
                <a:cs typeface="Times New Roman" panose="02020603050405020304" pitchFamily="18" charset="0"/>
              </a:rPr>
              <a:t>Raggsokker art </a:t>
            </a:r>
            <a:r>
              <a:rPr lang="nb-NO" dirty="0">
                <a:latin typeface="Calibri" panose="020F0502020204030204" pitchFamily="34" charset="0"/>
                <a:ea typeface="Times New Roman" panose="02020603050405020304" pitchFamily="18" charset="0"/>
                <a:cs typeface="Times New Roman" panose="02020603050405020304" pitchFamily="18" charset="0"/>
              </a:rPr>
              <a:t>AKD3330034-S3639</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dame og </a:t>
            </a:r>
          </a:p>
          <a:p>
            <a:r>
              <a:rPr lang="nb-NO" dirty="0">
                <a:latin typeface="Calibri" panose="020F0502020204030204" pitchFamily="34" charset="0"/>
                <a:ea typeface="Times New Roman" panose="02020603050405020304" pitchFamily="18" charset="0"/>
                <a:cs typeface="Times New Roman" panose="02020603050405020304" pitchFamily="18" charset="0"/>
              </a:rPr>
              <a:t>AKD3330034S4145</a:t>
            </a:r>
            <a:endParaRPr lang="nb-NO" sz="1800" dirty="0">
              <a:effectLst/>
              <a:latin typeface="Times New Roman" panose="02020603050405020304" pitchFamily="18" charset="0"/>
              <a:ea typeface="Times New Roman" panose="02020603050405020304" pitchFamily="18" charset="0"/>
            </a:endParaRPr>
          </a:p>
        </p:txBody>
      </p:sp>
      <p:pic>
        <p:nvPicPr>
          <p:cNvPr id="12" name="Bilde 11">
            <a:extLst>
              <a:ext uri="{FF2B5EF4-FFF2-40B4-BE49-F238E27FC236}">
                <a16:creationId xmlns:a16="http://schemas.microsoft.com/office/drawing/2014/main" id="{45875586-A758-4CC1-BEE6-C042A171E5ED}"/>
              </a:ext>
            </a:extLst>
          </p:cNvPr>
          <p:cNvPicPr>
            <a:picLocks noChangeAspect="1"/>
          </p:cNvPicPr>
          <p:nvPr/>
        </p:nvPicPr>
        <p:blipFill>
          <a:blip r:embed="rId4"/>
          <a:stretch>
            <a:fillRect/>
          </a:stretch>
        </p:blipFill>
        <p:spPr>
          <a:xfrm>
            <a:off x="3573077" y="2715410"/>
            <a:ext cx="2317583" cy="2607606"/>
          </a:xfrm>
          <a:prstGeom prst="rect">
            <a:avLst/>
          </a:prstGeom>
        </p:spPr>
      </p:pic>
    </p:spTree>
    <p:extLst>
      <p:ext uri="{BB962C8B-B14F-4D97-AF65-F5344CB8AC3E}">
        <p14:creationId xmlns:p14="http://schemas.microsoft.com/office/powerpoint/2010/main" val="40348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 – 2 medlemmer (kr 80,-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sp>
        <p:nvSpPr>
          <p:cNvPr id="10" name="TekstSylinder 9">
            <a:extLst>
              <a:ext uri="{FF2B5EF4-FFF2-40B4-BE49-F238E27FC236}">
                <a16:creationId xmlns:a16="http://schemas.microsoft.com/office/drawing/2014/main" id="{ED39EC13-93E1-4C87-ADAF-51A765910EB6}"/>
              </a:ext>
            </a:extLst>
          </p:cNvPr>
          <p:cNvSpPr txBox="1"/>
          <p:nvPr/>
        </p:nvSpPr>
        <p:spPr>
          <a:xfrm>
            <a:off x="2043294" y="1437190"/>
            <a:ext cx="4572000" cy="646331"/>
          </a:xfrm>
          <a:prstGeom prst="rect">
            <a:avLst/>
          </a:prstGeom>
          <a:noFill/>
        </p:spPr>
        <p:txBody>
          <a:bodyPr wrap="square">
            <a:spAutoFit/>
          </a:bodyPr>
          <a:lstStyle/>
          <a:p>
            <a:r>
              <a:rPr lang="nb-NO" sz="1800" dirty="0">
                <a:effectLst/>
                <a:latin typeface="Calibri" panose="020F0502020204030204" pitchFamily="34" charset="0"/>
                <a:ea typeface="Times New Roman" panose="02020603050405020304" pitchFamily="18" charset="0"/>
                <a:cs typeface="Times New Roman" panose="02020603050405020304" pitchFamily="18" charset="0"/>
              </a:rPr>
              <a:t>Håndkle 65 x 135 cm. Farge hvit</a:t>
            </a:r>
          </a:p>
          <a:p>
            <a:r>
              <a:rPr lang="nb-NO" dirty="0" err="1">
                <a:latin typeface="Calibri" panose="020F0502020204030204" pitchFamily="34" charset="0"/>
                <a:ea typeface="Times New Roman" panose="02020603050405020304" pitchFamily="18" charset="0"/>
                <a:cs typeface="Times New Roman" panose="02020603050405020304" pitchFamily="18" charset="0"/>
              </a:rPr>
              <a:t>Varenr</a:t>
            </a:r>
            <a:r>
              <a:rPr lang="nb-NO" dirty="0">
                <a:latin typeface="Calibri" panose="020F0502020204030204" pitchFamily="34" charset="0"/>
                <a:ea typeface="Times New Roman" panose="02020603050405020304" pitchFamily="18" charset="0"/>
                <a:cs typeface="Times New Roman" panose="02020603050405020304" pitchFamily="18" charset="0"/>
              </a:rPr>
              <a:t> 3330132</a:t>
            </a:r>
            <a:endParaRPr lang="nb-NO" sz="1800" dirty="0">
              <a:effectLst/>
              <a:latin typeface="Times New Roman" panose="02020603050405020304" pitchFamily="18" charset="0"/>
              <a:ea typeface="Times New Roman" panose="02020603050405020304" pitchFamily="18" charset="0"/>
            </a:endParaRPr>
          </a:p>
        </p:txBody>
      </p:sp>
      <p:pic>
        <p:nvPicPr>
          <p:cNvPr id="3" name="Bilde 2">
            <a:extLst>
              <a:ext uri="{FF2B5EF4-FFF2-40B4-BE49-F238E27FC236}">
                <a16:creationId xmlns:a16="http://schemas.microsoft.com/office/drawing/2014/main" id="{64349976-7AB7-4D94-942B-D59BF2C47636}"/>
              </a:ext>
            </a:extLst>
          </p:cNvPr>
          <p:cNvPicPr>
            <a:picLocks noChangeAspect="1"/>
          </p:cNvPicPr>
          <p:nvPr/>
        </p:nvPicPr>
        <p:blipFill>
          <a:blip r:embed="rId4"/>
          <a:stretch>
            <a:fillRect/>
          </a:stretch>
        </p:blipFill>
        <p:spPr>
          <a:xfrm>
            <a:off x="1989596" y="2448492"/>
            <a:ext cx="4625698" cy="3071283"/>
          </a:xfrm>
          <a:prstGeom prst="rect">
            <a:avLst/>
          </a:prstGeom>
        </p:spPr>
      </p:pic>
    </p:spTree>
    <p:extLst>
      <p:ext uri="{BB962C8B-B14F-4D97-AF65-F5344CB8AC3E}">
        <p14:creationId xmlns:p14="http://schemas.microsoft.com/office/powerpoint/2010/main" val="167929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445850"/>
            <a:ext cx="4433471" cy="923330"/>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 – 2 medlemmer (kr 80,- + mva)</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Isskrape med kost</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t>varenr AKD3330003</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7" name="Bilde 6">
            <a:extLst>
              <a:ext uri="{FF2B5EF4-FFF2-40B4-BE49-F238E27FC236}">
                <a16:creationId xmlns:a16="http://schemas.microsoft.com/office/drawing/2014/main" id="{C1FE8705-E69E-473A-8564-55A42532D571}"/>
              </a:ext>
            </a:extLst>
          </p:cNvPr>
          <p:cNvPicPr>
            <a:picLocks noChangeAspect="1"/>
          </p:cNvPicPr>
          <p:nvPr/>
        </p:nvPicPr>
        <p:blipFill>
          <a:blip r:embed="rId4"/>
          <a:stretch>
            <a:fillRect/>
          </a:stretch>
        </p:blipFill>
        <p:spPr>
          <a:xfrm>
            <a:off x="3240418" y="4036394"/>
            <a:ext cx="3209259" cy="1931269"/>
          </a:xfrm>
          <a:prstGeom prst="rect">
            <a:avLst/>
          </a:prstGeom>
        </p:spPr>
      </p:pic>
    </p:spTree>
    <p:extLst>
      <p:ext uri="{BB962C8B-B14F-4D97-AF65-F5344CB8AC3E}">
        <p14:creationId xmlns:p14="http://schemas.microsoft.com/office/powerpoint/2010/main" val="32150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11485" y="477103"/>
            <a:ext cx="5967390" cy="2086725"/>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1 – 2 medlemmer (kr 80,- + mva)</a:t>
            </a: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br>
              <a:rPr lang="sv-SE" sz="2000" b="1" dirty="0">
                <a:solidFill>
                  <a:srgbClr val="FF0000"/>
                </a:solidFill>
                <a:latin typeface="Arial Narrow" panose="020B0604020202020204" pitchFamily="34" charset="0"/>
                <a:ea typeface="Helvetica" charset="0"/>
                <a:cs typeface="Arial Narrow" panose="020B0604020202020204" pitchFamily="34" charset="0"/>
              </a:rPr>
            </a:br>
            <a:r>
              <a:rPr lang="nb-NO" sz="1100" b="0" i="0" dirty="0">
                <a:solidFill>
                  <a:srgbClr val="5F5F63"/>
                </a:solidFill>
                <a:effectLst/>
                <a:latin typeface="Nunito Sans" pitchFamily="2" charset="0"/>
              </a:rPr>
              <a:t>Flott brødpose i bomull fra </a:t>
            </a:r>
            <a:r>
              <a:rPr lang="nb-NO" sz="1100" b="0" i="0" dirty="0" err="1">
                <a:solidFill>
                  <a:srgbClr val="5F5F63"/>
                </a:solidFill>
                <a:effectLst/>
                <a:latin typeface="Nunito Sans" pitchFamily="2" charset="0"/>
              </a:rPr>
              <a:t>Stelton</a:t>
            </a:r>
            <a:r>
              <a:rPr lang="nb-NO" sz="1100" b="0" i="0" dirty="0">
                <a:solidFill>
                  <a:srgbClr val="5F5F63"/>
                </a:solidFill>
                <a:effectLst/>
                <a:latin typeface="Nunito Sans" pitchFamily="2" charset="0"/>
              </a:rPr>
              <a:t>, designet av Klaus Rath. Kanten kan brettes ned og posen blir da en ypperlig </a:t>
            </a:r>
            <a:r>
              <a:rPr lang="nb-NO" sz="1100" b="0" i="0" dirty="0" err="1">
                <a:solidFill>
                  <a:srgbClr val="5F5F63"/>
                </a:solidFill>
                <a:effectLst/>
                <a:latin typeface="Nunito Sans" pitchFamily="2" charset="0"/>
              </a:rPr>
              <a:t>brødkruv</a:t>
            </a:r>
            <a:r>
              <a:rPr lang="nb-NO" sz="1100" b="0" i="0" dirty="0">
                <a:solidFill>
                  <a:srgbClr val="5F5F63"/>
                </a:solidFill>
                <a:effectLst/>
                <a:latin typeface="Nunito Sans" pitchFamily="2" charset="0"/>
              </a:rPr>
              <a:t>. </a:t>
            </a:r>
            <a:r>
              <a:rPr lang="nb-NO" sz="1100" b="0" i="0" dirty="0" err="1">
                <a:solidFill>
                  <a:srgbClr val="5F5F63"/>
                </a:solidFill>
                <a:effectLst/>
                <a:latin typeface="Nunito Sans" pitchFamily="2" charset="0"/>
              </a:rPr>
              <a:t>Stelton</a:t>
            </a:r>
            <a:r>
              <a:rPr lang="nb-NO" sz="1100" b="0" i="0" dirty="0">
                <a:solidFill>
                  <a:srgbClr val="5F5F63"/>
                </a:solidFill>
                <a:effectLst/>
                <a:latin typeface="Nunito Sans" pitchFamily="2" charset="0"/>
              </a:rPr>
              <a:t> Brødpose laget av svart, økologisk sertifisert bomullscanvas.</a:t>
            </a:r>
            <a:br>
              <a:rPr lang="nb-NO" sz="1100" dirty="0"/>
            </a:br>
            <a:r>
              <a:rPr lang="nb-NO" sz="1100" b="0" i="0" dirty="0">
                <a:solidFill>
                  <a:srgbClr val="5F5F63"/>
                </a:solidFill>
                <a:effectLst/>
                <a:latin typeface="Nunito Sans" pitchFamily="2" charset="0"/>
              </a:rPr>
              <a:t>Kan vaskes ved 40 grader. Stor: H: 21cm, B: 23cm Ø</a:t>
            </a:r>
            <a:br>
              <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rPr>
            </a:br>
            <a:endParaRPr lang="sv-SE" sz="2000" b="1" dirty="0">
              <a:solidFill>
                <a:schemeClr val="tx1">
                  <a:lumMod val="75000"/>
                  <a:lumOff val="25000"/>
                </a:schemeClr>
              </a:solidFill>
              <a:latin typeface="Arial Narrow" panose="020B0604020202020204" pitchFamily="34" charset="0"/>
              <a:ea typeface="Helvetica" charset="0"/>
              <a:cs typeface="Arial Narrow" panose="020B0604020202020204" pitchFamily="34" charset="0"/>
            </a:endParaRP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3" name="Bilde 2">
            <a:extLst>
              <a:ext uri="{FF2B5EF4-FFF2-40B4-BE49-F238E27FC236}">
                <a16:creationId xmlns:a16="http://schemas.microsoft.com/office/drawing/2014/main" id="{53F2889A-F95A-4DCA-8D1C-D3F91284E59C}"/>
              </a:ext>
            </a:extLst>
          </p:cNvPr>
          <p:cNvPicPr>
            <a:picLocks noChangeAspect="1"/>
          </p:cNvPicPr>
          <p:nvPr/>
        </p:nvPicPr>
        <p:blipFill>
          <a:blip r:embed="rId4"/>
          <a:stretch>
            <a:fillRect/>
          </a:stretch>
        </p:blipFill>
        <p:spPr>
          <a:xfrm>
            <a:off x="1970471" y="901340"/>
            <a:ext cx="3876675" cy="619125"/>
          </a:xfrm>
          <a:prstGeom prst="rect">
            <a:avLst/>
          </a:prstGeom>
        </p:spPr>
      </p:pic>
      <p:pic>
        <p:nvPicPr>
          <p:cNvPr id="5" name="Bilde 4">
            <a:extLst>
              <a:ext uri="{FF2B5EF4-FFF2-40B4-BE49-F238E27FC236}">
                <a16:creationId xmlns:a16="http://schemas.microsoft.com/office/drawing/2014/main" id="{13A28232-48C6-4EF2-9806-A7C89E4F356A}"/>
              </a:ext>
            </a:extLst>
          </p:cNvPr>
          <p:cNvPicPr>
            <a:picLocks noChangeAspect="1"/>
          </p:cNvPicPr>
          <p:nvPr/>
        </p:nvPicPr>
        <p:blipFill>
          <a:blip r:embed="rId5"/>
          <a:stretch>
            <a:fillRect/>
          </a:stretch>
        </p:blipFill>
        <p:spPr>
          <a:xfrm>
            <a:off x="2237118" y="2777898"/>
            <a:ext cx="1762125" cy="257175"/>
          </a:xfrm>
          <a:prstGeom prst="rect">
            <a:avLst/>
          </a:prstGeom>
        </p:spPr>
      </p:pic>
      <p:pic>
        <p:nvPicPr>
          <p:cNvPr id="7170" name="Picture 2">
            <a:extLst>
              <a:ext uri="{FF2B5EF4-FFF2-40B4-BE49-F238E27FC236}">
                <a16:creationId xmlns:a16="http://schemas.microsoft.com/office/drawing/2014/main" id="{3687E2A2-078F-43AE-9748-49BB3640C3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9243" y="2923140"/>
            <a:ext cx="3943189" cy="334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0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13" name="Bilde 12">
            <a:extLst>
              <a:ext uri="{FF2B5EF4-FFF2-40B4-BE49-F238E27FC236}">
                <a16:creationId xmlns:a16="http://schemas.microsoft.com/office/drawing/2014/main" id="{CE1D68A0-0352-4F80-B6C8-92EFA36F1D94}"/>
              </a:ext>
            </a:extLst>
          </p:cNvPr>
          <p:cNvPicPr>
            <a:picLocks noChangeAspect="1"/>
          </p:cNvPicPr>
          <p:nvPr/>
        </p:nvPicPr>
        <p:blipFill>
          <a:blip r:embed="rId4"/>
          <a:stretch>
            <a:fillRect/>
          </a:stretch>
        </p:blipFill>
        <p:spPr>
          <a:xfrm>
            <a:off x="2181823" y="1453504"/>
            <a:ext cx="3676650" cy="695325"/>
          </a:xfrm>
          <a:prstGeom prst="rect">
            <a:avLst/>
          </a:prstGeom>
        </p:spPr>
      </p:pic>
      <p:pic>
        <p:nvPicPr>
          <p:cNvPr id="15" name="Bilde 14">
            <a:extLst>
              <a:ext uri="{FF2B5EF4-FFF2-40B4-BE49-F238E27FC236}">
                <a16:creationId xmlns:a16="http://schemas.microsoft.com/office/drawing/2014/main" id="{BE3DE8ED-10CC-4E43-87F9-970E755C23D6}"/>
              </a:ext>
            </a:extLst>
          </p:cNvPr>
          <p:cNvPicPr>
            <a:picLocks noChangeAspect="1"/>
          </p:cNvPicPr>
          <p:nvPr/>
        </p:nvPicPr>
        <p:blipFill>
          <a:blip r:embed="rId5"/>
          <a:stretch>
            <a:fillRect/>
          </a:stretch>
        </p:blipFill>
        <p:spPr>
          <a:xfrm>
            <a:off x="2200275" y="2148829"/>
            <a:ext cx="1581150" cy="257175"/>
          </a:xfrm>
          <a:prstGeom prst="rect">
            <a:avLst/>
          </a:prstGeom>
        </p:spPr>
      </p:pic>
      <p:pic>
        <p:nvPicPr>
          <p:cNvPr id="2050" name="Picture 2">
            <a:extLst>
              <a:ext uri="{FF2B5EF4-FFF2-40B4-BE49-F238E27FC236}">
                <a16:creationId xmlns:a16="http://schemas.microsoft.com/office/drawing/2014/main" id="{F0E13E32-C24F-48B9-B083-C2AC19062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4763" y="2305521"/>
            <a:ext cx="3275295" cy="42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pic>
        <p:nvPicPr>
          <p:cNvPr id="7" name="Bilde 6">
            <a:extLst>
              <a:ext uri="{FF2B5EF4-FFF2-40B4-BE49-F238E27FC236}">
                <a16:creationId xmlns:a16="http://schemas.microsoft.com/office/drawing/2014/main" id="{A13241DF-7AEE-4DC5-BA70-BAF3BEDBFD0D}"/>
              </a:ext>
            </a:extLst>
          </p:cNvPr>
          <p:cNvPicPr>
            <a:picLocks noChangeAspect="1"/>
          </p:cNvPicPr>
          <p:nvPr/>
        </p:nvPicPr>
        <p:blipFill>
          <a:blip r:embed="rId4"/>
          <a:stretch>
            <a:fillRect/>
          </a:stretch>
        </p:blipFill>
        <p:spPr>
          <a:xfrm>
            <a:off x="4103659" y="3821229"/>
            <a:ext cx="1626179" cy="2503721"/>
          </a:xfrm>
          <a:prstGeom prst="rect">
            <a:avLst/>
          </a:prstGeom>
        </p:spPr>
      </p:pic>
      <p:pic>
        <p:nvPicPr>
          <p:cNvPr id="3" name="Bilde 2">
            <a:extLst>
              <a:ext uri="{FF2B5EF4-FFF2-40B4-BE49-F238E27FC236}">
                <a16:creationId xmlns:a16="http://schemas.microsoft.com/office/drawing/2014/main" id="{983FEA65-2458-4277-A832-020928170B6B}"/>
              </a:ext>
            </a:extLst>
          </p:cNvPr>
          <p:cNvPicPr>
            <a:picLocks noChangeAspect="1"/>
          </p:cNvPicPr>
          <p:nvPr/>
        </p:nvPicPr>
        <p:blipFill>
          <a:blip r:embed="rId5"/>
          <a:stretch>
            <a:fillRect/>
          </a:stretch>
        </p:blipFill>
        <p:spPr>
          <a:xfrm>
            <a:off x="2181823" y="1424689"/>
            <a:ext cx="2085975" cy="485775"/>
          </a:xfrm>
          <a:prstGeom prst="rect">
            <a:avLst/>
          </a:prstGeom>
        </p:spPr>
      </p:pic>
      <p:pic>
        <p:nvPicPr>
          <p:cNvPr id="5" name="Bilde 4">
            <a:extLst>
              <a:ext uri="{FF2B5EF4-FFF2-40B4-BE49-F238E27FC236}">
                <a16:creationId xmlns:a16="http://schemas.microsoft.com/office/drawing/2014/main" id="{48812BE0-DE7C-4695-9F3A-DC6A6309D058}"/>
              </a:ext>
            </a:extLst>
          </p:cNvPr>
          <p:cNvPicPr>
            <a:picLocks noChangeAspect="1"/>
          </p:cNvPicPr>
          <p:nvPr/>
        </p:nvPicPr>
        <p:blipFill>
          <a:blip r:embed="rId6"/>
          <a:stretch>
            <a:fillRect/>
          </a:stretch>
        </p:blipFill>
        <p:spPr>
          <a:xfrm>
            <a:off x="2215160" y="1910464"/>
            <a:ext cx="2019300" cy="400050"/>
          </a:xfrm>
          <a:prstGeom prst="rect">
            <a:avLst/>
          </a:prstGeom>
        </p:spPr>
      </p:pic>
    </p:spTree>
    <p:extLst>
      <p:ext uri="{BB962C8B-B14F-4D97-AF65-F5344CB8AC3E}">
        <p14:creationId xmlns:p14="http://schemas.microsoft.com/office/powerpoint/2010/main" val="374640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3"/>
          <p:cNvSpPr txBox="1">
            <a:spLocks noGrp="1"/>
          </p:cNvSpPr>
          <p:nvPr>
            <p:ph type="title"/>
          </p:nvPr>
        </p:nvSpPr>
        <p:spPr>
          <a:xfrm>
            <a:off x="2181823" y="722848"/>
            <a:ext cx="4433471" cy="369332"/>
          </a:xfrm>
          <a:prstGeom prst="rect">
            <a:avLst/>
          </a:prstGeom>
          <a:noFill/>
        </p:spPr>
        <p:txBody>
          <a:bodyPr wrap="square" rtlCol="0">
            <a:spAutoFit/>
          </a:bodyPr>
          <a:lstStyle/>
          <a:p>
            <a:pPr algn="l"/>
            <a:r>
              <a:rPr lang="sv-SE" sz="2000" b="1" dirty="0">
                <a:solidFill>
                  <a:srgbClr val="FF0000"/>
                </a:solidFill>
                <a:latin typeface="Arial Narrow" panose="020B0604020202020204" pitchFamily="34" charset="0"/>
                <a:ea typeface="Helvetica" charset="0"/>
                <a:cs typeface="Arial Narrow" panose="020B0604020202020204" pitchFamily="34" charset="0"/>
              </a:rPr>
              <a:t>3 medlemmer (kr 150,- + mva)</a:t>
            </a:r>
          </a:p>
        </p:txBody>
      </p:sp>
      <p:sp>
        <p:nvSpPr>
          <p:cNvPr id="6" name="Rektangel 5">
            <a:extLst>
              <a:ext uri="{FF2B5EF4-FFF2-40B4-BE49-F238E27FC236}">
                <a16:creationId xmlns:a16="http://schemas.microsoft.com/office/drawing/2014/main" id="{E6230BE6-7589-7A46-95A4-DD1025BC5F29}"/>
              </a:ext>
            </a:extLst>
          </p:cNvPr>
          <p:cNvSpPr/>
          <p:nvPr/>
        </p:nvSpPr>
        <p:spPr>
          <a:xfrm>
            <a:off x="2" y="1"/>
            <a:ext cx="1343024" cy="6866460"/>
          </a:xfrm>
          <a:prstGeom prst="rect">
            <a:avLst/>
          </a:prstGeom>
          <a:solidFill>
            <a:srgbClr val="3750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highlight>
                <a:srgbClr val="5EA59A"/>
              </a:highlight>
            </a:endParaRPr>
          </a:p>
        </p:txBody>
      </p:sp>
      <p:pic>
        <p:nvPicPr>
          <p:cNvPr id="9" name="Bilde 8">
            <a:extLst>
              <a:ext uri="{FF2B5EF4-FFF2-40B4-BE49-F238E27FC236}">
                <a16:creationId xmlns:a16="http://schemas.microsoft.com/office/drawing/2014/main" id="{C8FF7F56-D02D-B94C-88E3-DE89577AA63C}"/>
              </a:ext>
            </a:extLst>
          </p:cNvPr>
          <p:cNvPicPr>
            <a:picLocks noChangeAspect="1"/>
          </p:cNvPicPr>
          <p:nvPr/>
        </p:nvPicPr>
        <p:blipFill>
          <a:blip r:embed="rId3"/>
          <a:stretch>
            <a:fillRect/>
          </a:stretch>
        </p:blipFill>
        <p:spPr>
          <a:xfrm>
            <a:off x="239379" y="4637704"/>
            <a:ext cx="859646" cy="1764143"/>
          </a:xfrm>
          <a:prstGeom prst="rect">
            <a:avLst/>
          </a:prstGeom>
        </p:spPr>
      </p:pic>
      <p:sp>
        <p:nvSpPr>
          <p:cNvPr id="10" name="TekstSylinder 9">
            <a:extLst>
              <a:ext uri="{FF2B5EF4-FFF2-40B4-BE49-F238E27FC236}">
                <a16:creationId xmlns:a16="http://schemas.microsoft.com/office/drawing/2014/main" id="{ED39EC13-93E1-4C87-ADAF-51A765910EB6}"/>
              </a:ext>
            </a:extLst>
          </p:cNvPr>
          <p:cNvSpPr txBox="1"/>
          <p:nvPr/>
        </p:nvSpPr>
        <p:spPr>
          <a:xfrm>
            <a:off x="2043294" y="1437190"/>
            <a:ext cx="4572000" cy="923330"/>
          </a:xfrm>
          <a:prstGeom prst="rect">
            <a:avLst/>
          </a:prstGeom>
          <a:noFill/>
        </p:spPr>
        <p:txBody>
          <a:bodyPr wrap="square">
            <a:spAutoFit/>
          </a:bodyPr>
          <a:lstStyle/>
          <a:p>
            <a:r>
              <a:rPr lang="nb-NO" sz="1800" dirty="0">
                <a:effectLst/>
                <a:latin typeface="Calibri" panose="020F0502020204030204" pitchFamily="34" charset="0"/>
                <a:ea typeface="Times New Roman" panose="02020603050405020304" pitchFamily="18" charset="0"/>
                <a:cs typeface="Times New Roman" panose="02020603050405020304" pitchFamily="18" charset="0"/>
              </a:rPr>
              <a:t>2 </a:t>
            </a:r>
            <a:r>
              <a:rPr lang="nb-NO" sz="1800" dirty="0" err="1">
                <a:effectLst/>
                <a:latin typeface="Calibri" panose="020F0502020204030204" pitchFamily="34" charset="0"/>
                <a:ea typeface="Times New Roman" panose="02020603050405020304" pitchFamily="18" charset="0"/>
                <a:cs typeface="Times New Roman" panose="02020603050405020304" pitchFamily="18" charset="0"/>
              </a:rPr>
              <a:t>stk</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Håndkle 50 x 100 cm. Farge grå. Kvalitet Bambus/bomull</a:t>
            </a:r>
          </a:p>
          <a:p>
            <a:r>
              <a:rPr lang="nb-NO" dirty="0" err="1">
                <a:latin typeface="Calibri" panose="020F0502020204030204" pitchFamily="34" charset="0"/>
                <a:ea typeface="Times New Roman" panose="02020603050405020304" pitchFamily="18" charset="0"/>
                <a:cs typeface="Times New Roman" panose="02020603050405020304" pitchFamily="18" charset="0"/>
              </a:rPr>
              <a:t>Varenr</a:t>
            </a:r>
            <a:r>
              <a:rPr lang="nb-NO" dirty="0">
                <a:latin typeface="Calibri" panose="020F0502020204030204" pitchFamily="34" charset="0"/>
                <a:ea typeface="Times New Roman" panose="02020603050405020304" pitchFamily="18" charset="0"/>
                <a:cs typeface="Times New Roman" panose="02020603050405020304" pitchFamily="18" charset="0"/>
              </a:rPr>
              <a:t> 3338888</a:t>
            </a:r>
            <a:endParaRPr lang="nb-NO" sz="1800" dirty="0">
              <a:effectLst/>
              <a:latin typeface="Times New Roman" panose="02020603050405020304" pitchFamily="18" charset="0"/>
              <a:ea typeface="Times New Roman" panose="02020603050405020304" pitchFamily="18" charset="0"/>
            </a:endParaRPr>
          </a:p>
        </p:txBody>
      </p:sp>
      <p:pic>
        <p:nvPicPr>
          <p:cNvPr id="4" name="Bilde 3">
            <a:extLst>
              <a:ext uri="{FF2B5EF4-FFF2-40B4-BE49-F238E27FC236}">
                <a16:creationId xmlns:a16="http://schemas.microsoft.com/office/drawing/2014/main" id="{475F61FD-051A-422B-9C34-8BCCC5BB83EE}"/>
              </a:ext>
            </a:extLst>
          </p:cNvPr>
          <p:cNvPicPr>
            <a:picLocks noChangeAspect="1"/>
          </p:cNvPicPr>
          <p:nvPr/>
        </p:nvPicPr>
        <p:blipFill>
          <a:blip r:embed="rId4"/>
          <a:stretch>
            <a:fillRect/>
          </a:stretch>
        </p:blipFill>
        <p:spPr>
          <a:xfrm>
            <a:off x="2389571" y="3001422"/>
            <a:ext cx="4867275" cy="3400425"/>
          </a:xfrm>
          <a:prstGeom prst="rect">
            <a:avLst/>
          </a:prstGeom>
        </p:spPr>
      </p:pic>
    </p:spTree>
    <p:extLst>
      <p:ext uri="{BB962C8B-B14F-4D97-AF65-F5344CB8AC3E}">
        <p14:creationId xmlns:p14="http://schemas.microsoft.com/office/powerpoint/2010/main" val="33440735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1629</TotalTime>
  <Words>1041</Words>
  <Application>Microsoft Office PowerPoint</Application>
  <PresentationFormat>Skjermfremvisning (4:3)</PresentationFormat>
  <Paragraphs>85</Paragraphs>
  <Slides>27</Slides>
  <Notes>27</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27</vt:i4>
      </vt:variant>
    </vt:vector>
  </HeadingPairs>
  <TitlesOfParts>
    <vt:vector size="36" baseType="lpstr">
      <vt:lpstr>Arial</vt:lpstr>
      <vt:lpstr>Arial Narrow</vt:lpstr>
      <vt:lpstr>Calibri</vt:lpstr>
      <vt:lpstr>Calibri Light</vt:lpstr>
      <vt:lpstr>Helvetica</vt:lpstr>
      <vt:lpstr>Nunito Sans</vt:lpstr>
      <vt:lpstr>Open Sans</vt:lpstr>
      <vt:lpstr>Times New Roman</vt:lpstr>
      <vt:lpstr>Office-tema</vt:lpstr>
      <vt:lpstr>FSF </vt:lpstr>
      <vt:lpstr>1 – 2 medlemmer (kr 80,- + mva)</vt:lpstr>
      <vt:lpstr>1 – 2 medlemmer (kr 80,- + mva)</vt:lpstr>
      <vt:lpstr>1 – 2 medlemmer (kr 80,- + mva)</vt:lpstr>
      <vt:lpstr>1 – 2 medlemmer (kr 80,- + mva) Isskrape med kost varenr AKD3330003</vt:lpstr>
      <vt:lpstr>1 – 2 medlemmer (kr 80,- + mva)    Flott brødpose i bomull fra Stelton, designet av Klaus Rath. Kanten kan brettes ned og posen blir da en ypperlig brødkruv. Stelton Brødpose laget av svart, økologisk sertifisert bomullscanvas. Kan vaskes ved 40 grader. Stor: H: 21cm, B: 23cm Ø </vt:lpstr>
      <vt:lpstr>3 medlemmer (kr 150,- + mva)</vt:lpstr>
      <vt:lpstr>3 medlemmer (kr 150,- + mva)</vt:lpstr>
      <vt:lpstr>3 medlemmer (kr 150,- + mva)</vt:lpstr>
      <vt:lpstr>3 medlemmer (kr 150,- + mva)  Tovet sitteunderlag. Format 45 x 45 cm Elg vare nr AKD3330007 Ekorn vare nr AKD3330029 Rev vare nr AKD3330030 Isbjørn vare nr AKD3330031 Hjort vare nr AKD3330032     </vt:lpstr>
      <vt:lpstr>3 medlemmer (kr 150,- + mva)  Termoflaske 0,5 liter. Holder på varme og kulde i 12 timer  rød varenr AKD3330005 Blå varenr AKD3330006        </vt:lpstr>
      <vt:lpstr>3 medlemmer (kr 150,- + mva)  Stor sammenleggbar bag i nylon. Format 70x40x40 cm, sammenbrettet: 27x14 cm  Varenr SYT016        </vt:lpstr>
      <vt:lpstr>5 medlemmer (kr 150,- + mva)           </vt:lpstr>
      <vt:lpstr>5 medlemmer (kr 150,- + mva)  Toalettmappe i materiale 600 D polyester Artnr SY2227          </vt:lpstr>
      <vt:lpstr>5 medlemmer (kr 250,- + mva)             </vt:lpstr>
      <vt:lpstr>5 medlemmer (kr 250,- + mva)  Le Creuset vinåpner. En vinåpner som er lett å bruke - dreier åpneren til korken kommer opp av flasken. Folieskjærer for å ta av plastkappen rundt flaskehalsen følger med. 5 års garanti. Art nr kan501912            </vt:lpstr>
      <vt:lpstr>5 medlemmer (kr 250,- + mva)  2 pk Rosendahl rødvin glass, rødvin 45 cl,   Rødvin varenr KAN500835         </vt:lpstr>
      <vt:lpstr>10 medlemmer (kr 500,- + mva)          </vt:lpstr>
      <vt:lpstr>10 medlemmer (kr 500,- + mva)      Lettvektskoffert i carbon-look. Praktisk og velutstyrt. 4 – doble 360° spinner hjul. TSA lås. Mål: 65 x 44 x 23cm / ca. 55L / kg.          </vt:lpstr>
      <vt:lpstr>10 medlemmer (kr 500,- + mva)   The Ocean Bottle samarbeider med The Plastic Bank, som gir lokale arbeidere en god lønn for å samle plast. Innsamlingen finner sted i områder i verden der det mangler infrastruktur for å resirkulere plast. Ved kjøp av The Ocean Bottle finansierer du innsamlingen av 1000 plastflasker, som tilsvarer 11 kg plast. Flasken rommer 500ml., er fullt resirkulerbar, og er designet for å være den siste gjenbruksflasken du trenger å kjøpe. Hver flaske er karbonnegativ. Flasken er av rustfritt stål, isolert slik at den holder på både varm og kald drikke og den tåler oppvaskmaskin. Flasken har skrukork og bærehank i silikon. Flasken har også en større åpning, dette for enkelt å kunne rengjøre den. Kork og øverste del av flasken kan brukes som kopp. Flasken er SmartChip-aktivert. The Ocean Bottle er verdens mest nødvendige flaske på grunn av den positive innvirkningen den vil ha på miljøet.         </vt:lpstr>
      <vt:lpstr>10 medlemmer (kr 500,- + mva)         </vt:lpstr>
      <vt:lpstr>         </vt:lpstr>
      <vt:lpstr>         </vt:lpstr>
      <vt:lpstr>25 medlemmer (kr 1200,- + mva)  En DAB+ radio med krystallklar lyd og Bluetooth-høyttaler, kombinert i en kompakt bærbar enhet om kan brukes hvor som helst takket være det kraftige litium-ionbatteriet og robuste designet.  Lytt til hvilken som helst radiostasjon og still inn favorittkanaler på de fem forhåndsinnstillingsknappene og lettlest kanalinformasjon på det rullerende LCD-displayet.  Du kan også høre på musikk trådløst fra de smarte enhetene dine ved hjelp av Bluetooth-funksjonen eller bruke AUX-inngangen for en kablet tilkobling. Den er IPX7-klassifisert vanntett og kan brukes utendørs i regnvær, ved bassenget eller på stranda.  Varenr kan504302           </vt:lpstr>
      <vt:lpstr>25 medlemmer (kr 1200,- + mva)           </vt:lpstr>
      <vt:lpstr>25 medlemmer (kr 1200,- + mva)  Bergans Vengetind 32 L sekk, sort      Artikkelnummer: kan504194   </vt:lpstr>
      <vt:lpstr>PowerPoint-presentasjon</vt:lpstr>
    </vt:vector>
  </TitlesOfParts>
  <Company>Strømmes Reklame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Ingvill Rimstad Simonsen</dc:creator>
  <cp:lastModifiedBy>Knut Nodbø</cp:lastModifiedBy>
  <cp:revision>86</cp:revision>
  <dcterms:created xsi:type="dcterms:W3CDTF">2015-01-16T09:32:28Z</dcterms:created>
  <dcterms:modified xsi:type="dcterms:W3CDTF">2022-08-08T07:40:44Z</dcterms:modified>
</cp:coreProperties>
</file>